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sldIdLst>
    <p:sldId id="272" r:id="rId2"/>
    <p:sldId id="270" r:id="rId3"/>
    <p:sldId id="273" r:id="rId4"/>
    <p:sldId id="261" r:id="rId5"/>
    <p:sldId id="262" r:id="rId6"/>
    <p:sldId id="263" r:id="rId7"/>
    <p:sldId id="264" r:id="rId8"/>
    <p:sldId id="265" r:id="rId9"/>
    <p:sldId id="274" r:id="rId10"/>
    <p:sldId id="266" r:id="rId11"/>
    <p:sldId id="267" r:id="rId12"/>
    <p:sldId id="268" r:id="rId13"/>
    <p:sldId id="271" r:id="rId14"/>
    <p:sldId id="275" r:id="rId15"/>
    <p:sldId id="277" r:id="rId16"/>
    <p:sldId id="279" r:id="rId17"/>
    <p:sldId id="280" r:id="rId18"/>
    <p:sldId id="281" r:id="rId19"/>
    <p:sldId id="276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659" autoAdjust="0"/>
  </p:normalViewPr>
  <p:slideViewPr>
    <p:cSldViewPr>
      <p:cViewPr varScale="1">
        <p:scale>
          <a:sx n="106" d="100"/>
          <a:sy n="106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89;&#1083;&#1080;&#1076;&#1099;\&#1055;&#1088;&#1077;&#1079;&#1077;&#1085;&#1090;&#1072;&#1094;&#1080;&#1103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87;&#1088;&#1077;&#1079;\&#1088;&#1072;&#1089;&#1095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89;&#1083;&#1080;&#1076;&#1099;\&#1055;&#1088;&#1077;&#1079;&#1077;&#1085;&#1090;&#1072;&#1094;&#1080;&#1103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87;&#1088;&#1077;&#1079;\&#1088;&#1072;&#1089;&#1095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89;&#1083;&#1080;&#1076;&#1099;\&#1055;&#1088;&#1077;&#1079;&#1077;&#1085;&#1090;&#1072;&#1094;&#1080;&#1103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87;&#1088;&#1077;&#1079;\&#1088;&#1072;&#1089;&#1095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89;&#1083;&#1080;&#1076;&#1099;\&#1055;&#1088;&#1077;&#1079;&#1077;&#1085;&#1090;&#1072;&#1094;&#1080;&#1103;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87;&#1088;&#1077;&#1079;\&#1088;&#1072;&#1089;&#1095;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89;&#1083;&#1080;&#1076;&#1099;\&#1055;&#1088;&#1077;&#1079;&#1077;&#1085;&#1090;&#1072;&#1094;&#1080;&#1103;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87;&#1088;&#1077;&#1079;\&#1088;&#1072;&#1089;&#1095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89;&#1083;&#1080;&#1076;&#1099;\&#1055;&#1088;&#1077;&#1079;&#1077;&#1085;&#1090;&#1072;&#1094;&#1080;&#1103;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89;&#1083;&#1080;&#1076;&#1099;\&#1055;&#1088;&#1077;&#1079;&#1077;&#1085;&#1090;&#1072;&#1094;&#1080;&#1103;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87;&#1088;&#1077;&#1079;\&#1088;&#1072;&#1089;&#1095;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87;&#1088;&#1077;&#1079;\&#1088;&#1072;&#1089;&#1095;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89;&#1083;&#1080;&#1076;&#1099;\&#1055;&#1088;&#1077;&#1079;&#1077;&#1085;&#1090;&#1072;&#1094;&#1080;&#1103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6\&#1076;&#1083;&#1103;%20&#1074;&#1089;&#1077;&#1093;\&#1055;&#1086;&#1095;&#1090;&#1072;\2022\05%20&#1084;&#1072;&#1081;\05\&#1077;&#1082;&#1089;&#1077;&#1083;&#1100;%20&#1076;&#1083;&#1103;%20&#1076;&#1080;&#1072;&#1075;&#1088;&#1072;&#1084;&#1084;&#109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89;&#1083;&#1080;&#1076;&#1099;\&#1055;&#1088;&#1077;&#1079;&#1077;&#1085;&#1090;&#1072;&#1094;&#1080;&#1103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55;&#1088;&#1077;&#1079;\&#1077;&#1082;&#1089;&#1077;&#1083;&#1100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89;&#1083;&#1080;&#1076;&#1099;\&#1055;&#1088;&#1077;&#1079;&#1077;&#1085;&#1090;&#1072;&#1094;&#1080;&#1103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87;&#1088;&#1077;&#1079;\&#1088;&#1072;&#1089;&#1095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89;&#1083;&#1080;&#1076;&#1099;\&#1055;&#1088;&#1077;&#1079;&#1077;&#1085;&#1090;&#1072;&#1094;&#1080;&#1103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55;&#1088;&#1077;&#1079;\&#1077;&#1082;&#1089;&#1077;&#1083;&#110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4700906937911321E-2"/>
          <c:y val="0.13628778799413224"/>
          <c:w val="0.98529909852220054"/>
          <c:h val="0.460822059655414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6634127899694959"/>
                  <c:y val="1.818567158252014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24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452</a:t>
                    </a:r>
                    <a:r>
                      <a:rPr lang="en-US" dirty="0"/>
                      <a:t>; 44%</a:t>
                    </a:r>
                  </a:p>
                </c:rich>
              </c:tx>
              <c:showVal val="1"/>
              <c:showPercent val="1"/>
            </c:dLbl>
            <c:dLbl>
              <c:idx val="1"/>
              <c:layout>
                <c:manualLayout>
                  <c:x val="0.19271469624812196"/>
                  <c:y val="-4.776009890653743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688</a:t>
                    </a:r>
                    <a:r>
                      <a:rPr lang="en-US" dirty="0"/>
                      <a:t>; </a:t>
                    </a:r>
                    <a:endParaRPr lang="ru-RU" dirty="0" smtClean="0"/>
                  </a:p>
                  <a:p>
                    <a:r>
                      <a:rPr lang="en-US" dirty="0" smtClean="0"/>
                      <a:t>3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11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368</a:t>
                    </a:r>
                    <a:r>
                      <a:rPr lang="en-US"/>
                      <a:t>; 21%</a:t>
                    </a:r>
                  </a:p>
                </c:rich>
              </c:tx>
              <c:showVal val="1"/>
              <c:showPercent val="1"/>
            </c:dLbl>
            <c:dLbl>
              <c:idx val="3"/>
              <c:layout>
                <c:manualLayout>
                  <c:x val="1.1466703152683603E-3"/>
                  <c:y val="0.1005706206012886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439</a:t>
                    </a:r>
                    <a:r>
                      <a:rPr lang="en-US" dirty="0"/>
                      <a:t>; </a:t>
                    </a:r>
                    <a:endParaRPr lang="ru-RU" dirty="0" smtClean="0"/>
                  </a:p>
                  <a:p>
                    <a:r>
                      <a:rPr lang="en-US" dirty="0" smtClean="0"/>
                      <a:t>3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  <c:showPercent val="1"/>
            </c:dLbl>
            <c:dLbl>
              <c:idx val="4"/>
              <c:layout>
                <c:manualLayout>
                  <c:x val="1.1466703152683588E-3"/>
                  <c:y val="-9.01696116801546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937</a:t>
                    </a:r>
                    <a:r>
                      <a:rPr lang="en-US" dirty="0"/>
                      <a:t>; 14%</a:t>
                    </a:r>
                  </a:p>
                </c:rich>
              </c:tx>
              <c:showVal val="1"/>
              <c:showPercent val="1"/>
            </c:dLbl>
            <c:dLbl>
              <c:idx val="5"/>
              <c:layout>
                <c:manualLayout>
                  <c:x val="7.7232788322788945E-2"/>
                  <c:y val="-1.18733640782749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7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960</a:t>
                    </a:r>
                    <a:r>
                      <a:rPr lang="en-US" dirty="0"/>
                      <a:t>; 14%</a:t>
                    </a:r>
                  </a:p>
                </c:rich>
              </c:tx>
              <c:showVal val="1"/>
              <c:showPercent val="1"/>
            </c:dLbl>
            <c:dLbl>
              <c:idx val="6"/>
              <c:layout>
                <c:manualLayout>
                  <c:x val="0.15406342633958758"/>
                  <c:y val="2.423148831724179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528</a:t>
                    </a:r>
                    <a:r>
                      <a:rPr lang="en-US" dirty="0"/>
                      <a:t>; 3%</a:t>
                    </a:r>
                  </a:p>
                </c:rich>
              </c:tx>
              <c:showVal val="1"/>
              <c:showPercent val="1"/>
            </c:dLbl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Налоги на совокупный доход</c:v>
                </c:pt>
                <c:pt idx="2">
                  <c:v>Акцизы</c:v>
                </c:pt>
                <c:pt idx="3">
                  <c:v>Прочие налоговые доходы</c:v>
                </c:pt>
                <c:pt idx="4">
                  <c:v>Доходы от использования и продажи имущества</c:v>
                </c:pt>
                <c:pt idx="5">
                  <c:v>Штрафы, возмещение ущерба</c:v>
                </c:pt>
                <c:pt idx="6">
                  <c:v>Прочие неналоговые доходы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24452</c:v>
                </c:pt>
                <c:pt idx="1">
                  <c:v>667</c:v>
                </c:pt>
                <c:pt idx="2">
                  <c:v>11368</c:v>
                </c:pt>
                <c:pt idx="3">
                  <c:v>1371</c:v>
                </c:pt>
                <c:pt idx="4">
                  <c:v>7937</c:v>
                </c:pt>
                <c:pt idx="5">
                  <c:v>7960</c:v>
                </c:pt>
                <c:pt idx="6">
                  <c:v>1528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3.099112088701772E-2"/>
          <c:y val="0.62965646842251666"/>
          <c:w val="0.94977847940820936"/>
          <c:h val="0.37034353157748423"/>
        </c:manualLayout>
      </c:layout>
      <c:txPr>
        <a:bodyPr/>
        <a:lstStyle/>
        <a:p>
          <a:pPr>
            <a:defRPr sz="1400" spc="-10" baseline="0">
              <a:latin typeface="+mn-lt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9.5803237306008912E-2"/>
                  <c:y val="1.880206358215262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3</a:t>
                    </a:r>
                    <a:r>
                      <a:rPr lang="ru-RU" baseline="0" dirty="0" smtClean="0"/>
                      <a:t> </a:t>
                    </a:r>
                    <a:r>
                      <a:rPr lang="en-US" dirty="0" smtClean="0"/>
                      <a:t>877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2.0793788553244312E-2"/>
                  <c:y val="-7.866579793285472E-2"/>
                </c:manualLayout>
              </c:layout>
              <c:showVal val="1"/>
            </c:dLbl>
            <c:dLbl>
              <c:idx val="2"/>
              <c:layout>
                <c:manualLayout>
                  <c:x val="0.15817982026372518"/>
                  <c:y val="-3.3875104243815582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Лист1!$A$24:$A$26</c:f>
              <c:strCache>
                <c:ptCount val="3"/>
                <c:pt idx="0">
                  <c:v>Обеспечение условий для предоставления услуг</c:v>
                </c:pt>
                <c:pt idx="1">
                  <c:v>Мероприятия программы</c:v>
                </c:pt>
                <c:pt idx="2">
                  <c:v>Укрепление МТБ</c:v>
                </c:pt>
              </c:strCache>
            </c:strRef>
          </c:cat>
          <c:val>
            <c:numRef>
              <c:f>Лист1!$B$24:$B$26</c:f>
              <c:numCache>
                <c:formatCode>General</c:formatCode>
                <c:ptCount val="3"/>
                <c:pt idx="0">
                  <c:v>3877</c:v>
                </c:pt>
                <c:pt idx="1">
                  <c:v>230</c:v>
                </c:pt>
                <c:pt idx="2">
                  <c:v>436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1.3796578851591582E-2"/>
          <c:y val="0.83232546637177363"/>
          <c:w val="0.96944366676931981"/>
          <c:h val="0.15151303058299398"/>
        </c:manualLayout>
      </c:layout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1.8986657917760316E-2"/>
                  <c:y val="-6.727053847074004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83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075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6.6045713035870507E-2"/>
                  <c:y val="6.317137047000699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97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439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7.7488407699037823E-2"/>
                  <c:y val="-8.898498125520158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31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334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0.12781725721784776"/>
                  <c:y val="-5.918978694812304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830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0.12604057305336833"/>
                  <c:y val="-6.242208755716990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Лист1!$B$26:$B$30</c:f>
              <c:strCache>
                <c:ptCount val="5"/>
                <c:pt idx="0">
                  <c:v>Публичные обязательства</c:v>
                </c:pt>
                <c:pt idx="1">
                  <c:v>Предоставление социальных услуг населению</c:v>
                </c:pt>
                <c:pt idx="2">
                  <c:v>Социальная защита семей с детьми, инвалидо, ветеранов</c:v>
                </c:pt>
                <c:pt idx="3">
                  <c:v>Поощрение отдельных категорий граждан</c:v>
                </c:pt>
                <c:pt idx="4">
                  <c:v>Охрана труда</c:v>
                </c:pt>
              </c:strCache>
            </c:strRef>
          </c:cat>
          <c:val>
            <c:numRef>
              <c:f>Лист1!$C$26:$C$30</c:f>
              <c:numCache>
                <c:formatCode>General</c:formatCode>
                <c:ptCount val="5"/>
                <c:pt idx="0">
                  <c:v>83075</c:v>
                </c:pt>
                <c:pt idx="1">
                  <c:v>97439</c:v>
                </c:pt>
                <c:pt idx="2">
                  <c:v>31334</c:v>
                </c:pt>
                <c:pt idx="3">
                  <c:v>1830</c:v>
                </c:pt>
                <c:pt idx="4">
                  <c:v>7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5.0842350733852786E-2"/>
          <c:y val="0.15897052313732296"/>
          <c:w val="0.90414408013794456"/>
          <c:h val="0.52769280831741805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2141856939669349"/>
                  <c:y val="-6.268453723528789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25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821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12528323518491241"/>
                  <c:y val="-5.0880240330015633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101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602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7.084379186568293E-3"/>
                  <c:y val="-4.030859230929348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686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1.5846024702101089E-2"/>
                  <c:y val="-3.4924172617910129E-2"/>
                </c:manualLayout>
              </c:layout>
              <c:showVal val="1"/>
            </c:dLbl>
            <c:dLbl>
              <c:idx val="4"/>
              <c:layout>
                <c:manualLayout>
                  <c:x val="0.2151174958452724"/>
                  <c:y val="-3.6212408367892537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Лист1!$A$28:$A$32</c:f>
              <c:strCache>
                <c:ptCount val="5"/>
                <c:pt idx="0">
                  <c:v>Публичные обязательства</c:v>
                </c:pt>
                <c:pt idx="1">
                  <c:v>Предоставление социальных услуг населению</c:v>
                </c:pt>
                <c:pt idx="2">
                  <c:v>Социальная защита семей с детьми, инвалидов, ветеранов</c:v>
                </c:pt>
                <c:pt idx="3">
                  <c:v>Поощрение отдельных категорий граждан</c:v>
                </c:pt>
                <c:pt idx="4">
                  <c:v>Охрана труда</c:v>
                </c:pt>
              </c:strCache>
            </c:strRef>
          </c:cat>
          <c:val>
            <c:numRef>
              <c:f>Лист1!$B$28:$B$32</c:f>
              <c:numCache>
                <c:formatCode>General</c:formatCode>
                <c:ptCount val="5"/>
                <c:pt idx="0">
                  <c:v>25821</c:v>
                </c:pt>
                <c:pt idx="1">
                  <c:v>101602</c:v>
                </c:pt>
                <c:pt idx="2">
                  <c:v>14686</c:v>
                </c:pt>
                <c:pt idx="3">
                  <c:v>359</c:v>
                </c:pt>
                <c:pt idx="4">
                  <c:v>12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3.1811149311813704E-2"/>
          <c:y val="0.73810349787451313"/>
          <c:w val="0.95094965539050014"/>
          <c:h val="0.24643767312569834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9166666666666816E-2"/>
          <c:y val="6.2589456941683733E-2"/>
          <c:w val="0.81388888888889066"/>
          <c:h val="0.81191811713111961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4.5626749781277266E-2"/>
                  <c:y val="-6.950957473613482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954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6.0069444444444522E-2"/>
                  <c:y val="0.1425514957025677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37 085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4.5798556430446349E-2"/>
                  <c:y val="9.655138021781124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27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087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9.6664807524060092E-2"/>
                  <c:y val="-7.19984024608751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413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Лист1!$H$10:$H$13</c:f>
              <c:strCache>
                <c:ptCount val="4"/>
                <c:pt idx="0">
                  <c:v>Детская школа искусств</c:v>
                </c:pt>
                <c:pt idx="1">
                  <c:v>Учреждения культуры</c:v>
                </c:pt>
                <c:pt idx="2">
                  <c:v>Укрепления МТБ учреждений культуры</c:v>
                </c:pt>
                <c:pt idx="3">
                  <c:v>Центральная библиотечная система</c:v>
                </c:pt>
              </c:strCache>
            </c:strRef>
          </c:cat>
          <c:val>
            <c:numRef>
              <c:f>Лист1!$I$10:$I$13</c:f>
              <c:numCache>
                <c:formatCode>General</c:formatCode>
                <c:ptCount val="4"/>
                <c:pt idx="0">
                  <c:v>8954</c:v>
                </c:pt>
                <c:pt idx="1">
                  <c:v>26465</c:v>
                </c:pt>
                <c:pt idx="2">
                  <c:v>27087</c:v>
                </c:pt>
                <c:pt idx="3">
                  <c:v>9413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6.2499972225690932E-2"/>
          <c:y val="5.7165207815756819E-2"/>
          <c:w val="0.87782192535065662"/>
          <c:h val="0.681797654883469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2.7032290633925319E-2"/>
                  <c:y val="-2.920400014444471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11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733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4.6922139946077863E-2"/>
                  <c:y val="2.353312551149045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43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329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3756504187699225E-2"/>
                  <c:y val="-0.1212605153511040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15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820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6.8283138861324436E-2"/>
                  <c:y val="-2.460367985049161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10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439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Лист1!$A$34:$A$37</c:f>
              <c:strCache>
                <c:ptCount val="4"/>
                <c:pt idx="0">
                  <c:v>Детская школа искусств</c:v>
                </c:pt>
                <c:pt idx="1">
                  <c:v>Учреждения культуры</c:v>
                </c:pt>
                <c:pt idx="2">
                  <c:v>Укрепление МТБ учреждений культуры</c:v>
                </c:pt>
                <c:pt idx="3">
                  <c:v>Центральная библиотечная система</c:v>
                </c:pt>
              </c:strCache>
            </c:strRef>
          </c:cat>
          <c:val>
            <c:numRef>
              <c:f>Лист1!$B$34:$B$37</c:f>
              <c:numCache>
                <c:formatCode>General</c:formatCode>
                <c:ptCount val="4"/>
                <c:pt idx="0">
                  <c:v>11733</c:v>
                </c:pt>
                <c:pt idx="1">
                  <c:v>43329</c:v>
                </c:pt>
                <c:pt idx="2">
                  <c:v>15820</c:v>
                </c:pt>
                <c:pt idx="3">
                  <c:v>10439</c:v>
                </c:pt>
              </c:numCache>
            </c:numRef>
          </c:val>
        </c:ser>
      </c:pie3DChart>
    </c:plotArea>
    <c:legend>
      <c:legendPos val="b"/>
      <c:layout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8.1768095500283064E-2"/>
          <c:y val="7.6721912707522613E-2"/>
          <c:w val="0.81388888888889066"/>
          <c:h val="0.79677874520563252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9.5324803149606924E-2"/>
                  <c:y val="-1.1366499622049921E-3"/>
                </c:manualLayout>
              </c:layout>
              <c:showVal val="1"/>
            </c:dLbl>
            <c:dLbl>
              <c:idx val="1"/>
              <c:layout>
                <c:manualLayout>
                  <c:x val="9.7662510936132998E-2"/>
                  <c:y val="-8.431954981942384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231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4.0198818897637802E-2"/>
                  <c:y val="3.990201293429267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12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549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Лист1!$H$26:$H$28</c:f>
              <c:strCache>
                <c:ptCount val="3"/>
                <c:pt idx="0">
                  <c:v>Обеспечение деятельности в сфере массовой физической культуры и спорта</c:v>
                </c:pt>
                <c:pt idx="1">
                  <c:v>Предоставление муниципальных услуг в сфере массовой физической культуры и спорта</c:v>
                </c:pt>
                <c:pt idx="2">
                  <c:v>Развитие материально-технической базы учрежденеий</c:v>
                </c:pt>
              </c:strCache>
            </c:strRef>
          </c:cat>
          <c:val>
            <c:numRef>
              <c:f>Лист1!$I$26:$I$28</c:f>
              <c:numCache>
                <c:formatCode>General</c:formatCode>
                <c:ptCount val="3"/>
                <c:pt idx="0">
                  <c:v>581</c:v>
                </c:pt>
                <c:pt idx="1">
                  <c:v>3231</c:v>
                </c:pt>
                <c:pt idx="2">
                  <c:v>12549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9.5201589154944477E-2"/>
          <c:y val="7.8660429323329339E-2"/>
          <c:w val="0.85716285467359821"/>
          <c:h val="0.64847337026512564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4.5439606587708313E-2"/>
                  <c:y val="-9.9942432598897173E-3"/>
                </c:manualLayout>
              </c:layout>
              <c:showVal val="1"/>
            </c:dLbl>
            <c:dLbl>
              <c:idx val="1"/>
              <c:layout>
                <c:manualLayout>
                  <c:x val="-3.6416222451729437E-2"/>
                  <c:y val="-0.1401527810828972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4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749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3.6046134370297821E-2"/>
                  <c:y val="9.905005039334824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8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889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Лист1!$A$39:$A$41</c:f>
              <c:strCache>
                <c:ptCount val="3"/>
                <c:pt idx="0">
                  <c:v>Обеспечение деятельности в сфере массовой физической культуры и спорта</c:v>
                </c:pt>
                <c:pt idx="1">
                  <c:v>Предоставление муниципальных услуг с сфере массовой физической культуры и спорта</c:v>
                </c:pt>
                <c:pt idx="2">
                  <c:v>Развитие материально-технической базы учреждений</c:v>
                </c:pt>
              </c:strCache>
            </c:strRef>
          </c:cat>
          <c:val>
            <c:numRef>
              <c:f>Лист1!$B$39:$B$41</c:f>
              <c:numCache>
                <c:formatCode>General</c:formatCode>
                <c:ptCount val="3"/>
                <c:pt idx="0">
                  <c:v>643</c:v>
                </c:pt>
                <c:pt idx="1">
                  <c:v>4749</c:v>
                </c:pt>
                <c:pt idx="2">
                  <c:v>8889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4.7331948175495872E-4"/>
          <c:y val="0.75476440234889186"/>
          <c:w val="0.98418897572914998"/>
          <c:h val="0.22856904763571209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0694444444444449"/>
          <c:y val="1.6814433779606282E-3"/>
          <c:w val="0.81388888888889066"/>
          <c:h val="0.82353814439673556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7.5208223972003704E-2"/>
                  <c:y val="0.1946663488826479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17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589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5.4700896762904634E-2"/>
                  <c:y val="6.119945539579580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7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430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3.2027121609798766E-2"/>
                  <c:y val="-0.1988893890589963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2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952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5.2605314960629916E-2"/>
                  <c:y val="-0.1016590830727700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4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862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5.5745953630796152E-2"/>
                  <c:y val="-8.330337224345731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Лист1!$N$10:$N$14</c:f>
              <c:strCache>
                <c:ptCount val="5"/>
                <c:pt idx="0">
                  <c:v>Дорожное хозяйство</c:v>
                </c:pt>
                <c:pt idx="1">
                  <c:v>Транспорт</c:v>
                </c:pt>
                <c:pt idx="2">
                  <c:v>Обеспечение качественными коммунальными услугами</c:v>
                </c:pt>
                <c:pt idx="3">
                  <c:v>Экономическое развитие</c:v>
                </c:pt>
                <c:pt idx="4">
                  <c:v>Сельское хозяйство</c:v>
                </c:pt>
              </c:strCache>
            </c:strRef>
          </c:cat>
          <c:val>
            <c:numRef>
              <c:f>Лист1!$O$10:$O$14</c:f>
              <c:numCache>
                <c:formatCode>General</c:formatCode>
                <c:ptCount val="5"/>
                <c:pt idx="0">
                  <c:v>17589</c:v>
                </c:pt>
                <c:pt idx="1">
                  <c:v>7430</c:v>
                </c:pt>
                <c:pt idx="2">
                  <c:v>2952</c:v>
                </c:pt>
                <c:pt idx="3">
                  <c:v>4862</c:v>
                </c:pt>
                <c:pt idx="4">
                  <c:v>240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3.3680555555555554E-2"/>
                  <c:y val="0.17170540979403487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46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168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-5.2077427821522429E-2"/>
                  <c:y val="3.1873749370080404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8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785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0.11076388888888897"/>
                  <c:y val="-0.14141106418844274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21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782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4.983748906386707E-2"/>
                  <c:y val="-2.1294414859914738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5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777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>
                <c:manualLayout>
                  <c:x val="9.7046587926509192E-2"/>
                  <c:y val="-1.7437722682116765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Лист1!$A$43:$A$47</c:f>
              <c:strCache>
                <c:ptCount val="5"/>
                <c:pt idx="0">
                  <c:v>Дорожное хозяйство</c:v>
                </c:pt>
                <c:pt idx="1">
                  <c:v>Транспорт</c:v>
                </c:pt>
                <c:pt idx="2">
                  <c:v>Обеспечение качественными коммунальными услугами</c:v>
                </c:pt>
                <c:pt idx="3">
                  <c:v>Экономическое развитие</c:v>
                </c:pt>
                <c:pt idx="4">
                  <c:v>Сельское хозяйство</c:v>
                </c:pt>
              </c:strCache>
            </c:strRef>
          </c:cat>
          <c:val>
            <c:numRef>
              <c:f>Лист1!$B$43:$B$47</c:f>
              <c:numCache>
                <c:formatCode>General</c:formatCode>
                <c:ptCount val="5"/>
                <c:pt idx="0">
                  <c:v>46168</c:v>
                </c:pt>
                <c:pt idx="1">
                  <c:v>8785</c:v>
                </c:pt>
                <c:pt idx="2">
                  <c:v>21782</c:v>
                </c:pt>
                <c:pt idx="3">
                  <c:v>5777</c:v>
                </c:pt>
                <c:pt idx="4">
                  <c:v>315</c:v>
                </c:pt>
              </c:numCache>
            </c:numRef>
          </c:val>
        </c:ser>
      </c:pie3DChart>
    </c:plotArea>
    <c:legend>
      <c:legendPos val="b"/>
      <c:layout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9.354054004810991E-2"/>
          <c:y val="7.716517430113902E-4"/>
          <c:w val="0.81291891990378162"/>
          <c:h val="0.82067933349820454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7.8891702858443324E-2"/>
                  <c:y val="-8.4791092156488237E-2"/>
                </c:manualLayout>
              </c:layout>
              <c:showVal val="1"/>
            </c:dLbl>
            <c:dLbl>
              <c:idx val="1"/>
              <c:layout>
                <c:manualLayout>
                  <c:x val="5.3037154026541758E-2"/>
                  <c:y val="8.8657127659078266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 </a:t>
                    </a:r>
                    <a:r>
                      <a:rPr lang="en-US" sz="1600" dirty="0" smtClean="0"/>
                      <a:t>20</a:t>
                    </a:r>
                    <a:r>
                      <a:rPr lang="ru-RU" sz="1600" dirty="0" smtClean="0"/>
                      <a:t> </a:t>
                    </a:r>
                    <a:r>
                      <a:rPr lang="en-US" sz="1600" dirty="0" smtClean="0"/>
                      <a:t>591</a:t>
                    </a:r>
                    <a:endParaRPr lang="en-US" sz="1600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5.3941041141084157E-3"/>
                  <c:y val="-0.22256893733309074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 </a:t>
                    </a:r>
                    <a:r>
                      <a:rPr lang="en-US" sz="1600" dirty="0" smtClean="0"/>
                      <a:t>2</a:t>
                    </a:r>
                    <a:r>
                      <a:rPr lang="ru-RU" sz="1600" dirty="0" smtClean="0"/>
                      <a:t> </a:t>
                    </a:r>
                    <a:r>
                      <a:rPr lang="en-US" sz="1600" dirty="0" smtClean="0"/>
                      <a:t>095</a:t>
                    </a:r>
                    <a:endParaRPr lang="en-US" sz="1600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1.7126305559172387E-2"/>
                  <c:y val="-0.1201733368173341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 </a:t>
                    </a:r>
                    <a:r>
                      <a:rPr lang="en-US" sz="1600" dirty="0" smtClean="0"/>
                      <a:t>4</a:t>
                    </a:r>
                    <a:r>
                      <a:rPr lang="ru-RU" sz="1600" dirty="0" smtClean="0"/>
                      <a:t> </a:t>
                    </a:r>
                    <a:r>
                      <a:rPr lang="en-US" sz="1600" dirty="0" smtClean="0"/>
                      <a:t>191</a:t>
                    </a:r>
                    <a:endParaRPr lang="en-US" sz="1600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9.2891065604695705E-2"/>
                  <c:y val="-8.6642939687901932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Лист1!$N$26:$N$30</c:f>
              <c:strCache>
                <c:ptCount val="5"/>
                <c:pt idx="0">
                  <c:v>Защита населения и территорий от ЧС</c:v>
                </c:pt>
                <c:pt idx="1">
                  <c:v>Эффективная власть</c:v>
                </c:pt>
                <c:pt idx="2">
                  <c:v>Информационное общество</c:v>
                </c:pt>
                <c:pt idx="3">
                  <c:v>Управление муниципальными финансами</c:v>
                </c:pt>
                <c:pt idx="4">
                  <c:v>Поддержка СОНКО Пошех. МР</c:v>
                </c:pt>
              </c:strCache>
            </c:strRef>
          </c:cat>
          <c:val>
            <c:numRef>
              <c:f>Лист1!$O$26:$O$30</c:f>
              <c:numCache>
                <c:formatCode>General</c:formatCode>
                <c:ptCount val="5"/>
                <c:pt idx="0">
                  <c:v>666</c:v>
                </c:pt>
                <c:pt idx="1">
                  <c:v>20591</c:v>
                </c:pt>
                <c:pt idx="2">
                  <c:v>2095</c:v>
                </c:pt>
                <c:pt idx="3">
                  <c:v>4191</c:v>
                </c:pt>
                <c:pt idx="4">
                  <c:v>781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4.859259259259259E-2"/>
                  <c:y val="-0.253984640808787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25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188</a:t>
                    </a:r>
                    <a:r>
                      <a:rPr lang="en-US" dirty="0"/>
                      <a:t>;</a:t>
                    </a:r>
                    <a:endParaRPr lang="ru-RU" dirty="0"/>
                  </a:p>
                  <a:p>
                    <a:r>
                      <a:rPr lang="en-US" dirty="0"/>
                      <a:t>50%</a:t>
                    </a:r>
                  </a:p>
                </c:rich>
              </c:tx>
              <c:showVal val="1"/>
              <c:showPercent val="1"/>
            </c:dLbl>
            <c:dLbl>
              <c:idx val="1"/>
              <c:layout>
                <c:manualLayout>
                  <c:x val="6.1100112485939259E-2"/>
                  <c:y val="3.055779138718771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309;</a:t>
                    </a:r>
                    <a:endParaRPr lang="ru-RU"/>
                  </a:p>
                  <a:p>
                    <a:r>
                      <a:rPr lang="en-US"/>
                      <a:t>1%</a:t>
                    </a:r>
                  </a:p>
                </c:rich>
              </c:tx>
              <c:showVal val="1"/>
              <c:showPercent val="1"/>
            </c:dLbl>
            <c:dLbl>
              <c:idx val="2"/>
              <c:layout>
                <c:manualLayout>
                  <c:x val="3.3437486980794092E-4"/>
                  <c:y val="6.204471663264313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127</a:t>
                    </a:r>
                    <a:r>
                      <a:rPr lang="en-US" dirty="0"/>
                      <a:t>;</a:t>
                    </a:r>
                    <a:endParaRPr lang="ru-RU" dirty="0"/>
                  </a:p>
                  <a:p>
                    <a:r>
                      <a:rPr lang="en-US" dirty="0"/>
                      <a:t>24%</a:t>
                    </a:r>
                  </a:p>
                </c:rich>
              </c:tx>
              <c:showVal val="1"/>
              <c:showPercent val="1"/>
            </c:dLbl>
            <c:dLbl>
              <c:idx val="3"/>
              <c:layout>
                <c:manualLayout>
                  <c:x val="3.1746031746031751E-5"/>
                  <c:y val="-8.060367454068256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366</a:t>
                    </a:r>
                    <a:r>
                      <a:rPr lang="en-US" dirty="0"/>
                      <a:t>;</a:t>
                    </a:r>
                    <a:endParaRPr lang="ru-RU" dirty="0"/>
                  </a:p>
                  <a:p>
                    <a:r>
                      <a:rPr lang="en-US" dirty="0"/>
                      <a:t>3%</a:t>
                    </a:r>
                  </a:p>
                </c:rich>
              </c:tx>
              <c:showVal val="1"/>
              <c:showPercent val="1"/>
            </c:dLbl>
            <c:dLbl>
              <c:idx val="4"/>
              <c:layout>
                <c:manualLayout>
                  <c:x val="-1.8621672290963672E-2"/>
                  <c:y val="-0.1216537377272285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674</a:t>
                    </a:r>
                    <a:r>
                      <a:rPr lang="en-US" dirty="0"/>
                      <a:t>;</a:t>
                    </a:r>
                    <a:endParaRPr lang="ru-RU" dirty="0"/>
                  </a:p>
                  <a:p>
                    <a:r>
                      <a:rPr lang="en-US" dirty="0"/>
                      <a:t>17%</a:t>
                    </a:r>
                  </a:p>
                </c:rich>
              </c:tx>
              <c:showVal val="1"/>
              <c:showPercent val="1"/>
            </c:dLbl>
            <c:dLbl>
              <c:idx val="5"/>
              <c:layout>
                <c:manualLayout>
                  <c:x val="-2.2577261175686411E-2"/>
                  <c:y val="-2.963176825119084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205</a:t>
                    </a:r>
                    <a:r>
                      <a:rPr lang="en-US" dirty="0"/>
                      <a:t>;</a:t>
                    </a:r>
                    <a:endParaRPr lang="ru-RU" dirty="0"/>
                  </a:p>
                  <a:p>
                    <a:r>
                      <a:rPr lang="en-US" dirty="0"/>
                      <a:t>2%</a:t>
                    </a:r>
                  </a:p>
                </c:rich>
              </c:tx>
              <c:showVal val="1"/>
              <c:showPercent val="1"/>
            </c:dLbl>
            <c:dLbl>
              <c:idx val="6"/>
              <c:layout>
                <c:manualLayout>
                  <c:x val="9.2637420322460001E-2"/>
                  <c:y val="-3.279323417906101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636</a:t>
                    </a:r>
                    <a:r>
                      <a:rPr lang="en-US" dirty="0"/>
                      <a:t>;</a:t>
                    </a:r>
                    <a:endParaRPr lang="ru-RU" dirty="0"/>
                  </a:p>
                  <a:p>
                    <a:r>
                      <a:rPr lang="en-US" dirty="0"/>
                      <a:t>3%</a:t>
                    </a:r>
                  </a:p>
                </c:rich>
              </c:tx>
              <c:showVal val="1"/>
              <c:showPercent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Налоги на совокупный доход</c:v>
                </c:pt>
                <c:pt idx="2">
                  <c:v>Акцизы</c:v>
                </c:pt>
                <c:pt idx="3">
                  <c:v>Прочие налоговые доходы</c:v>
                </c:pt>
                <c:pt idx="4">
                  <c:v>Доходы от использования и продажи имущества</c:v>
                </c:pt>
                <c:pt idx="5">
                  <c:v>Штрафы, возмещение ущерба</c:v>
                </c:pt>
                <c:pt idx="6">
                  <c:v>Прочие неналоговые доходы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25188</c:v>
                </c:pt>
                <c:pt idx="1">
                  <c:v>309</c:v>
                </c:pt>
                <c:pt idx="2">
                  <c:v>12127</c:v>
                </c:pt>
                <c:pt idx="3">
                  <c:v>1366</c:v>
                </c:pt>
                <c:pt idx="4">
                  <c:v>8674</c:v>
                </c:pt>
                <c:pt idx="5">
                  <c:v>1205</c:v>
                </c:pt>
                <c:pt idx="6">
                  <c:v>1636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9.3540540048109716E-2"/>
          <c:y val="7.2355439649469333E-2"/>
          <c:w val="0.87217818574658013"/>
          <c:h val="0.62576247135638885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5.0189731860154352E-2"/>
                  <c:y val="-5.2667043787572268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090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0.14927846788912169"/>
                  <c:y val="1.2483341163386041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22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330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-6.7722875498659948E-2"/>
                  <c:y val="-0.12092407405631904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643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>
                <c:manualLayout>
                  <c:x val="-2.0033053649744212E-2"/>
                  <c:y val="-6.5557292016222679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373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>
                <c:manualLayout>
                  <c:x val="6.5798449171459036E-2"/>
                  <c:y val="-5.1630792241536425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Лист1!$A$49:$A$53</c:f>
              <c:strCache>
                <c:ptCount val="5"/>
                <c:pt idx="0">
                  <c:v>Защита населения и территорий от ЧС</c:v>
                </c:pt>
                <c:pt idx="1">
                  <c:v>Эффективная власть</c:v>
                </c:pt>
                <c:pt idx="2">
                  <c:v>Информационное общество</c:v>
                </c:pt>
                <c:pt idx="3">
                  <c:v>Управление муниципальными финансами</c:v>
                </c:pt>
                <c:pt idx="4">
                  <c:v>Поддержка СОНКО Пошех. МР</c:v>
                </c:pt>
              </c:strCache>
            </c:strRef>
          </c:cat>
          <c:val>
            <c:numRef>
              <c:f>Лист1!$B$49:$B$53</c:f>
              <c:numCache>
                <c:formatCode>General</c:formatCode>
                <c:ptCount val="5"/>
                <c:pt idx="0">
                  <c:v>2090</c:v>
                </c:pt>
                <c:pt idx="1">
                  <c:v>22330</c:v>
                </c:pt>
                <c:pt idx="2">
                  <c:v>1643</c:v>
                </c:pt>
                <c:pt idx="3">
                  <c:v>2373</c:v>
                </c:pt>
                <c:pt idx="4">
                  <c:v>901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1.7277397800541335E-2"/>
          <c:y val="0.7388143702240676"/>
          <c:w val="0.93440441438202604"/>
          <c:h val="0.2465737926538126"/>
        </c:manualLayout>
      </c:layout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</c:pie3DChart>
    </c:plotArea>
    <c:legend>
      <c:legendPos val="b"/>
      <c:layout/>
    </c:legend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9.3055555555555974E-2"/>
          <c:y val="1.6270579556226168E-4"/>
          <c:w val="0.81388888888889055"/>
          <c:h val="0.82420684106061637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3.1528652668416444E-2"/>
                  <c:y val="7.6583890926397724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 </a:t>
                    </a:r>
                    <a:r>
                      <a:rPr lang="en-US" sz="1600" dirty="0" smtClean="0"/>
                      <a:t>36</a:t>
                    </a:r>
                    <a:r>
                      <a:rPr lang="ru-RU" sz="1600" dirty="0" smtClean="0"/>
                      <a:t> </a:t>
                    </a:r>
                    <a:r>
                      <a:rPr lang="en-US" sz="1600" dirty="0" smtClean="0"/>
                      <a:t>939</a:t>
                    </a:r>
                    <a:endParaRPr lang="en-US" sz="160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0647419072615988E-4"/>
                  <c:y val="-0.2257676532152302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 </a:t>
                    </a:r>
                    <a:r>
                      <a:rPr lang="en-US" sz="1600" dirty="0" smtClean="0"/>
                      <a:t>2</a:t>
                    </a:r>
                    <a:r>
                      <a:rPr lang="ru-RU" sz="1600" dirty="0" smtClean="0"/>
                      <a:t> </a:t>
                    </a:r>
                    <a:r>
                      <a:rPr lang="en-US" sz="1600" dirty="0" smtClean="0"/>
                      <a:t>434</a:t>
                    </a:r>
                    <a:endParaRPr lang="en-US" sz="1600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5.7225503062117225E-3"/>
                  <c:y val="-0.12841777612627894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 </a:t>
                    </a:r>
                    <a:r>
                      <a:rPr lang="en-US" sz="1600" dirty="0" smtClean="0"/>
                      <a:t>10</a:t>
                    </a:r>
                    <a:r>
                      <a:rPr lang="ru-RU" sz="1600" dirty="0" smtClean="0"/>
                      <a:t> </a:t>
                    </a:r>
                    <a:r>
                      <a:rPr lang="en-US" sz="1600" dirty="0" smtClean="0"/>
                      <a:t>410</a:t>
                    </a:r>
                    <a:endParaRPr lang="en-US" sz="1600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8.9265091863517054E-2"/>
                  <c:y val="-7.8304572887287968E-2"/>
                </c:manualLayout>
              </c:layout>
              <c:showVal val="1"/>
            </c:dLbl>
            <c:dLbl>
              <c:idx val="4"/>
              <c:layout>
                <c:manualLayout>
                  <c:x val="7.0813429571303821E-2"/>
                  <c:y val="-7.5995786737968793E-2"/>
                </c:manualLayout>
              </c:layout>
              <c:showVal val="1"/>
            </c:dLbl>
            <c:dLbl>
              <c:idx val="5"/>
              <c:layout>
                <c:manualLayout>
                  <c:x val="0.20470450568678916"/>
                  <c:y val="-7.6572983275298573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Лист1!$C$42:$C$47</c:f>
              <c:strCache>
                <c:ptCount val="6"/>
                <c:pt idx="0">
                  <c:v>Центральный аппарат</c:v>
                </c:pt>
                <c:pt idx="1">
                  <c:v>глава Пошехонского МР</c:v>
                </c:pt>
                <c:pt idx="2">
                  <c:v>Учреждения ОМСУ, выполняющие госполномочия</c:v>
                </c:pt>
                <c:pt idx="3">
                  <c:v>Резервный фонд</c:v>
                </c:pt>
                <c:pt idx="4">
                  <c:v>Переданные полномочия от поселений на содержание ОМСУ</c:v>
                </c:pt>
                <c:pt idx="5">
                  <c:v>Другие расходы</c:v>
                </c:pt>
              </c:strCache>
            </c:strRef>
          </c:cat>
          <c:val>
            <c:numRef>
              <c:f>Лист1!$D$42:$D$47</c:f>
              <c:numCache>
                <c:formatCode>General</c:formatCode>
                <c:ptCount val="6"/>
                <c:pt idx="0">
                  <c:v>36939</c:v>
                </c:pt>
                <c:pt idx="1">
                  <c:v>2434</c:v>
                </c:pt>
                <c:pt idx="2">
                  <c:v>10410</c:v>
                </c:pt>
                <c:pt idx="3">
                  <c:v>130</c:v>
                </c:pt>
                <c:pt idx="4">
                  <c:v>438</c:v>
                </c:pt>
                <c:pt idx="5">
                  <c:v>484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9.7222222222222224E-3"/>
          <c:y val="0.10845920797054642"/>
          <c:w val="0.88055555555555554"/>
          <c:h val="0.49902508656742262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6.8861548556430506E-3"/>
                  <c:y val="8.7219668089995386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37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191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263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2.5335083114610676E-2"/>
                  <c:y val="-6.3249236565880676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8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529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>
                <c:manualLayout>
                  <c:x val="-4.9914698162729726E-2"/>
                  <c:y val="-6.4453614355999084E-2"/>
                </c:manualLayout>
              </c:layout>
              <c:showVal val="1"/>
            </c:dLbl>
            <c:dLbl>
              <c:idx val="4"/>
              <c:layout>
                <c:manualLayout>
                  <c:x val="0.10777296587926509"/>
                  <c:y val="-6.2839744573389436E-2"/>
                </c:manualLayout>
              </c:layout>
              <c:showVal val="1"/>
            </c:dLbl>
            <c:dLbl>
              <c:idx val="5"/>
              <c:layout>
                <c:manualLayout>
                  <c:x val="0.2202495625546807"/>
                  <c:y val="-6.4527503651052573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Лист1!$A$55:$A$60</c:f>
              <c:strCache>
                <c:ptCount val="6"/>
                <c:pt idx="0">
                  <c:v>Центральный аппарат</c:v>
                </c:pt>
                <c:pt idx="1">
                  <c:v>глава Пошехонского МР</c:v>
                </c:pt>
                <c:pt idx="2">
                  <c:v>Учреждение ОМСУ, выполняющие госполномочия</c:v>
                </c:pt>
                <c:pt idx="3">
                  <c:v>Резервный фонд</c:v>
                </c:pt>
                <c:pt idx="4">
                  <c:v>Переданные полномочия от поселений на содержание ОМСУ</c:v>
                </c:pt>
                <c:pt idx="5">
                  <c:v>Другие расходы</c:v>
                </c:pt>
              </c:strCache>
            </c:strRef>
          </c:cat>
          <c:val>
            <c:numRef>
              <c:f>Лист1!$B$55:$B$60</c:f>
              <c:numCache>
                <c:formatCode>General</c:formatCode>
                <c:ptCount val="6"/>
                <c:pt idx="0">
                  <c:v>37191</c:v>
                </c:pt>
                <c:pt idx="1">
                  <c:v>3263</c:v>
                </c:pt>
                <c:pt idx="2">
                  <c:v>8529</c:v>
                </c:pt>
                <c:pt idx="3">
                  <c:v>218</c:v>
                </c:pt>
                <c:pt idx="4">
                  <c:v>448</c:v>
                </c:pt>
                <c:pt idx="5">
                  <c:v>578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1.5569991251093608E-2"/>
          <c:y val="0.68416596705139898"/>
          <c:w val="0.98274868766404266"/>
          <c:h val="0.30233196032729642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21289247883795548"/>
                  <c:y val="-4.987677110492423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698 286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12762609361329832"/>
                  <c:y val="7.949110527850701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50 835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Лист1!$A$107:$A$108</c:f>
              <c:strCache>
                <c:ptCount val="2"/>
                <c:pt idx="0">
                  <c:v>расходы по муниципальным программам</c:v>
                </c:pt>
                <c:pt idx="1">
                  <c:v>расходы по непрограммным мероприятиям</c:v>
                </c:pt>
              </c:strCache>
            </c:strRef>
          </c:cat>
          <c:val>
            <c:numRef>
              <c:f>Лист1!$B$107:$B$108</c:f>
              <c:numCache>
                <c:formatCode>General</c:formatCode>
                <c:ptCount val="2"/>
                <c:pt idx="0">
                  <c:v>602004</c:v>
                </c:pt>
                <c:pt idx="1">
                  <c:v>46836</c:v>
                </c:pt>
              </c:numCache>
            </c:numRef>
          </c:val>
        </c:ser>
      </c:pie3DChart>
    </c:plotArea>
    <c:legend>
      <c:legendPos val="b"/>
      <c:layout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9013482187684888"/>
                  <c:y val="-4.7393244091779904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Times New Roman" pitchFamily="18" charset="0"/>
                        <a:cs typeface="Times New Roman" pitchFamily="18" charset="0"/>
                      </a:rPr>
                      <a:t>695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>
                        <a:latin typeface="Times New Roman" pitchFamily="18" charset="0"/>
                        <a:cs typeface="Times New Roman" pitchFamily="18" charset="0"/>
                      </a:rPr>
                      <a:t>640; </a:t>
                    </a:r>
                  </a:p>
                </c:rich>
              </c:tx>
              <c:showVal val="1"/>
              <c:showPercent val="1"/>
            </c:dLbl>
            <c:dLbl>
              <c:idx val="1"/>
              <c:layout>
                <c:manualLayout>
                  <c:x val="-7.9127129368156024E-2"/>
                  <c:y val="-2.5026446509060805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Times New Roman" pitchFamily="18" charset="0"/>
                        <a:cs typeface="Times New Roman" pitchFamily="18" charset="0"/>
                      </a:rPr>
                      <a:t>50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>
                        <a:latin typeface="Times New Roman" pitchFamily="18" charset="0"/>
                        <a:cs typeface="Times New Roman" pitchFamily="18" charset="0"/>
                      </a:rPr>
                      <a:t>227; </a:t>
                    </a:r>
                  </a:p>
                </c:rich>
              </c:tx>
              <c:showVal val="1"/>
              <c:showPercent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Percent val="1"/>
            <c:showLeaderLines val="1"/>
          </c:dLbls>
          <c:cat>
            <c:strRef>
              <c:f>Лист1!$A$10:$A$11</c:f>
              <c:strCache>
                <c:ptCount val="2"/>
                <c:pt idx="0">
                  <c:v>расходы по муниципальным программам</c:v>
                </c:pt>
                <c:pt idx="1">
                  <c:v>раходы по непрограммным мероприятиям</c:v>
                </c:pt>
              </c:strCache>
            </c:strRef>
          </c:cat>
          <c:val>
            <c:numRef>
              <c:f>Лист1!$B$10:$B$11</c:f>
              <c:numCache>
                <c:formatCode>General</c:formatCode>
                <c:ptCount val="2"/>
                <c:pt idx="0">
                  <c:v>695640</c:v>
                </c:pt>
                <c:pt idx="1">
                  <c:v>50227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3119195173673369E-2"/>
          <c:y val="8.0861847975197867E-2"/>
          <c:w val="0.87500030137151463"/>
          <c:h val="0.730138549247730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2020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2073622321218322"/>
                  <c:y val="2.313938757655320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636 889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6.6737571164773524E-2"/>
                  <c:y val="-2.134789151356089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33 073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0.10798163277607069"/>
                  <c:y val="-1.997046369203866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28 324</a:t>
                    </a:r>
                  </a:p>
                  <a:p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Социальная сфера</c:v>
                </c:pt>
                <c:pt idx="1">
                  <c:v>Экономика</c:v>
                </c:pt>
                <c:pt idx="2">
                  <c:v>Другие общегосударственные вопросы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548706</c:v>
                </c:pt>
                <c:pt idx="1">
                  <c:v>31285</c:v>
                </c:pt>
                <c:pt idx="2">
                  <c:v>22013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0"/>
          <c:y val="0.81256494432589954"/>
          <c:w val="0.79781346747105453"/>
          <c:h val="0.17197622667431089"/>
        </c:manualLayout>
      </c:layout>
      <c:txPr>
        <a:bodyPr/>
        <a:lstStyle/>
        <a:p>
          <a:pPr>
            <a:defRPr sz="12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5.1522603566754883E-3"/>
          <c:y val="6.646079239279553E-4"/>
          <c:w val="0.9008065703285808"/>
          <c:h val="0.90849428165337265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1.32321876741315E-2"/>
                  <c:y val="5.422544830143027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583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476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2.8222285038757077E-2"/>
                  <c:y val="-2.578692945864479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82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827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0.1898769372905342"/>
                  <c:y val="-5.859372017439152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29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337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Лист1!$A$13:$A$15</c:f>
              <c:strCache>
                <c:ptCount val="3"/>
                <c:pt idx="0">
                  <c:v>Социальная сфера</c:v>
                </c:pt>
                <c:pt idx="1">
                  <c:v>Экономика</c:v>
                </c:pt>
                <c:pt idx="2">
                  <c:v>Другие общегосударственные расходы</c:v>
                </c:pt>
              </c:strCache>
            </c:strRef>
          </c:cat>
          <c:val>
            <c:numRef>
              <c:f>Лист1!$B$13:$B$15</c:f>
              <c:numCache>
                <c:formatCode>General</c:formatCode>
                <c:ptCount val="3"/>
                <c:pt idx="0">
                  <c:v>583476</c:v>
                </c:pt>
                <c:pt idx="1">
                  <c:v>82827</c:v>
                </c:pt>
                <c:pt idx="2">
                  <c:v>29337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9.2129377383723843E-2"/>
          <c:y val="1.6880216255898667E-2"/>
          <c:w val="0.86153230753046306"/>
          <c:h val="0.85277793331280494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8.7295707735809663E-2"/>
                  <c:y val="-9.838031009536371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56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067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.10759787839020123"/>
                  <c:y val="1.330453484981052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174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079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7385489730740163E-2"/>
                  <c:y val="-0.1263849097845008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786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0.10781635285680752"/>
                  <c:y val="-0.1414928044312974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46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961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6.3659504637695569E-2"/>
                  <c:y val="-6.759137423489733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118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9.8768808671101743E-2"/>
                  <c:y val="-6.502478709847338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558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Лист1!$B$10:$B$15</c:f>
              <c:strCache>
                <c:ptCount val="6"/>
                <c:pt idx="0">
                  <c:v>Образовательный процесс в детских садах</c:v>
                </c:pt>
                <c:pt idx="1">
                  <c:v>Образовательный процесс в школах</c:v>
                </c:pt>
                <c:pt idx="2">
                  <c:v>Обеспечение деятельности подведомственных учреждений</c:v>
                </c:pt>
                <c:pt idx="3">
                  <c:v>Содержание ребенка в семье опекуна и приемной семье</c:v>
                </c:pt>
                <c:pt idx="4">
                  <c:v>Развитие МТБ</c:v>
                </c:pt>
                <c:pt idx="5">
                  <c:v>Оздоровление и отдых детей</c:v>
                </c:pt>
              </c:strCache>
            </c:strRef>
          </c:cat>
          <c:val>
            <c:numRef>
              <c:f>Лист1!$C$10:$C$15</c:f>
              <c:numCache>
                <c:formatCode>General</c:formatCode>
                <c:ptCount val="6"/>
                <c:pt idx="0">
                  <c:v>56067</c:v>
                </c:pt>
                <c:pt idx="1">
                  <c:v>174079</c:v>
                </c:pt>
                <c:pt idx="2">
                  <c:v>21786</c:v>
                </c:pt>
                <c:pt idx="3">
                  <c:v>46961</c:v>
                </c:pt>
                <c:pt idx="4">
                  <c:v>14118</c:v>
                </c:pt>
                <c:pt idx="5">
                  <c:v>3558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0306357593584548"/>
                  <c:y val="-9.188939172705271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622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3.8046748321024962E-2"/>
                  <c:y val="4.222651060764206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179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443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8214808759997804E-3"/>
                  <c:y val="-0.1520311713220054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25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209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3.1243416852582052E-4"/>
                  <c:y val="-0.1203981074498166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44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674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3.9175320660951507E-3"/>
                  <c:y val="-7.160192882708496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23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148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0.18476688945911626"/>
                  <c:y val="-6.968871658236887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671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Лист1!$A$17:$A$22</c:f>
              <c:strCache>
                <c:ptCount val="6"/>
                <c:pt idx="0">
                  <c:v>Образовательный процесс в детских садах</c:v>
                </c:pt>
                <c:pt idx="1">
                  <c:v>Образовательный процесс в школах</c:v>
                </c:pt>
                <c:pt idx="2">
                  <c:v>Обеспечение деятельности подведомственных учреждений</c:v>
                </c:pt>
                <c:pt idx="3">
                  <c:v>Содержание ребенка в семье опекуна и приемной семье</c:v>
                </c:pt>
                <c:pt idx="4">
                  <c:v>Развитие МТБ</c:v>
                </c:pt>
                <c:pt idx="5">
                  <c:v>Оздоровление и отдых детей</c:v>
                </c:pt>
              </c:strCache>
            </c:strRef>
          </c:cat>
          <c:val>
            <c:numRef>
              <c:f>Лист1!$B$17:$B$22</c:f>
              <c:numCache>
                <c:formatCode>General</c:formatCode>
                <c:ptCount val="6"/>
                <c:pt idx="0">
                  <c:v>61622</c:v>
                </c:pt>
                <c:pt idx="1">
                  <c:v>179443</c:v>
                </c:pt>
                <c:pt idx="2">
                  <c:v>25209</c:v>
                </c:pt>
                <c:pt idx="3">
                  <c:v>44674</c:v>
                </c:pt>
                <c:pt idx="4">
                  <c:v>23148</c:v>
                </c:pt>
                <c:pt idx="5">
                  <c:v>3671</c:v>
                </c:pt>
              </c:numCache>
            </c:numRef>
          </c:val>
        </c:ser>
      </c:pie3DChart>
    </c:plotArea>
    <c:legend>
      <c:legendPos val="b"/>
      <c:layout/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3969221147554327E-2"/>
          <c:y val="4.6425105219444367E-2"/>
          <c:w val="0.82297509610087582"/>
          <c:h val="0.72888915329843262"/>
        </c:manualLayout>
      </c:layout>
      <c:pie3DChart>
        <c:varyColors val="1"/>
        <c:ser>
          <c:idx val="0"/>
          <c:order val="0"/>
          <c:tx>
            <c:strRef>
              <c:f>Лист1!$B$27</c:f>
              <c:strCache>
                <c:ptCount val="1"/>
                <c:pt idx="0">
                  <c:v>2020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24328543307086786"/>
                  <c:y val="4.247916886911225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3 754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-0.13442268153980771"/>
                  <c:y val="2.872922134733141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230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Лист1!$A$28:$A$29</c:f>
              <c:strCache>
                <c:ptCount val="2"/>
                <c:pt idx="0">
                  <c:v>Обеспечение условий для предоставления услуг</c:v>
                </c:pt>
                <c:pt idx="1">
                  <c:v>Мероприятия программы</c:v>
                </c:pt>
              </c:strCache>
            </c:strRef>
          </c:cat>
          <c:val>
            <c:numRef>
              <c:f>Лист1!$B$28:$B$29</c:f>
              <c:numCache>
                <c:formatCode>General</c:formatCode>
                <c:ptCount val="2"/>
                <c:pt idx="0">
                  <c:v>2671</c:v>
                </c:pt>
                <c:pt idx="1">
                  <c:v>125</c:v>
                </c:pt>
              </c:numCache>
            </c:numRef>
          </c:val>
        </c:ser>
      </c:pie3DChart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3AB02-9BDD-4367-B5A0-6D1A3C6D9B8D}" type="datetimeFigureOut">
              <a:rPr lang="ru-RU"/>
              <a:pPr>
                <a:defRPr/>
              </a:pPr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C52DE-9A91-4BC1-A75D-988F963E72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D2577-B2CD-4952-9D88-DEC70EC1865A}" type="datetimeFigureOut">
              <a:rPr lang="ru-RU"/>
              <a:pPr>
                <a:defRPr/>
              </a:pPr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BE52C-C885-49EF-BF2B-99CC69177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25B0C-B34F-4A49-A47E-DC47E9660C64}" type="datetimeFigureOut">
              <a:rPr lang="ru-RU"/>
              <a:pPr>
                <a:defRPr/>
              </a:pPr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EBE5D-1310-42CD-A081-5EF7B8D2D8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A12F4-F61D-4C98-8873-9D133ABC3662}" type="datetimeFigureOut">
              <a:rPr lang="ru-RU"/>
              <a:pPr>
                <a:defRPr/>
              </a:pPr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79E4E-28FF-4D92-8D96-9418B87A1C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01ED6-5635-447E-B135-2D489ED19416}" type="datetimeFigureOut">
              <a:rPr lang="ru-RU"/>
              <a:pPr>
                <a:defRPr/>
              </a:pPr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7DF53-FD8F-4820-89F1-856E625061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8AA0B-B396-4BB6-B3CE-0DA60204D614}" type="datetimeFigureOut">
              <a:rPr lang="ru-RU"/>
              <a:pPr>
                <a:defRPr/>
              </a:pPr>
              <a:t>09.04.2024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F84FF-29D2-479B-A34D-0964604912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25F13-BD76-4DEA-ACE7-8F2BC7399648}" type="datetimeFigureOut">
              <a:rPr lang="ru-RU"/>
              <a:pPr>
                <a:defRPr/>
              </a:pPr>
              <a:t>09.04.2024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9467A-4583-4E7C-8163-901CC2F8C7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7FDA4-635A-4571-B6BF-FB57BF848DBF}" type="datetimeFigureOut">
              <a:rPr lang="ru-RU"/>
              <a:pPr>
                <a:defRPr/>
              </a:pPr>
              <a:t>09.04.2024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75667-7F92-4605-84A6-5BDB277D13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7C8D9-9EB5-47A0-A2BD-88DD78381D9A}" type="datetimeFigureOut">
              <a:rPr lang="ru-RU"/>
              <a:pPr>
                <a:defRPr/>
              </a:pPr>
              <a:t>09.04.2024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D6287-8A26-4FD8-844E-5B980C2361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7B49A-D68D-4379-8BF9-B32D5C769BAB}" type="datetimeFigureOut">
              <a:rPr lang="ru-RU"/>
              <a:pPr>
                <a:defRPr/>
              </a:pPr>
              <a:t>09.04.2024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A02B0-B79B-4992-A058-7C2DFA867C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601D7-52AB-4050-8AEC-E95F9B129CDF}" type="datetimeFigureOut">
              <a:rPr lang="ru-RU"/>
              <a:pPr>
                <a:defRPr/>
              </a:pPr>
              <a:t>09.04.2024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80EA1-6796-4173-AAC4-6641A9B863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0DA77C-1779-4152-8AD3-16DF2DBE1DD9}" type="datetimeFigureOut">
              <a:rPr lang="ru-RU"/>
              <a:pPr>
                <a:defRPr/>
              </a:pPr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E1E623-F2EF-4BAE-A413-0A5815F019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poshfin@rambler.ru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Бюджет для граждан Пошехонского муниципального района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5715016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Разработан на основании проекта решения Собрания Депутатов Пошехонского муниципального района «Об исполнении бюджета Пошехонского муниципального района за 2023 год»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4790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285860"/>
            <a:ext cx="8715436" cy="4485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расходов бюджета района по муниципальным программам в сфере экономики за 2023 год (тыс.руб.)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625" y="1071563"/>
            <a:ext cx="4040188" cy="354012"/>
          </a:xfrm>
        </p:spPr>
        <p:txBody>
          <a:bodyPr rtlCol="0"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Факт 2022 год – </a:t>
            </a:r>
            <a:r>
              <a:rPr lang="ru-RU" sz="1900" b="0" dirty="0" smtClean="0">
                <a:latin typeface="Times New Roman" pitchFamily="18" charset="0"/>
                <a:cs typeface="Times New Roman" pitchFamily="18" charset="0"/>
              </a:rPr>
              <a:t>33 073тыс.руб.</a:t>
            </a:r>
            <a:endParaRPr lang="ru-RU" sz="19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9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8" y="1000125"/>
            <a:ext cx="4041775" cy="425450"/>
          </a:xfrm>
        </p:spPr>
        <p:txBody>
          <a:bodyPr/>
          <a:lstStyle/>
          <a:p>
            <a:pPr algn="ctr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Факт 2023 год – </a:t>
            </a:r>
            <a:r>
              <a:rPr lang="ru-RU" sz="1900" b="0" dirty="0" smtClean="0">
                <a:latin typeface="Times New Roman" pitchFamily="18" charset="0"/>
                <a:cs typeface="Times New Roman" pitchFamily="18" charset="0"/>
              </a:rPr>
              <a:t>82 827 тыс.руб.</a:t>
            </a: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0" y="1428736"/>
          <a:ext cx="4572000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4572000" y="1428736"/>
          <a:ext cx="4572000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расходов бюджета района за 2023 год по муниципальным программам в сфере других общегосударственных вопросов</a:t>
            </a:r>
          </a:p>
        </p:txBody>
      </p:sp>
      <p:sp>
        <p:nvSpPr>
          <p:cNvPr id="12291" name="Текст 2"/>
          <p:cNvSpPr>
            <a:spLocks noGrp="1"/>
          </p:cNvSpPr>
          <p:nvPr>
            <p:ph type="body" idx="1"/>
          </p:nvPr>
        </p:nvSpPr>
        <p:spPr>
          <a:xfrm>
            <a:off x="428625" y="1214438"/>
            <a:ext cx="4040188" cy="388937"/>
          </a:xfrm>
        </p:spPr>
        <p:txBody>
          <a:bodyPr/>
          <a:lstStyle/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Факт 2022 год – </a:t>
            </a:r>
            <a:r>
              <a:rPr lang="ru-RU" sz="1900" b="0" dirty="0" smtClean="0">
                <a:latin typeface="Times New Roman" pitchFamily="18" charset="0"/>
                <a:cs typeface="Times New Roman" pitchFamily="18" charset="0"/>
              </a:rPr>
              <a:t>28 324 тыс.руб.</a:t>
            </a:r>
          </a:p>
        </p:txBody>
      </p:sp>
      <p:sp>
        <p:nvSpPr>
          <p:cNvPr id="12293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8" y="1214438"/>
            <a:ext cx="4041775" cy="388937"/>
          </a:xfrm>
        </p:spPr>
        <p:txBody>
          <a:bodyPr/>
          <a:lstStyle/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Факт 2023 год –  </a:t>
            </a:r>
            <a:r>
              <a:rPr lang="ru-RU" sz="1900" b="0" dirty="0" smtClean="0">
                <a:latin typeface="Times New Roman" pitchFamily="18" charset="0"/>
                <a:cs typeface="Times New Roman" pitchFamily="18" charset="0"/>
              </a:rPr>
              <a:t>29 337 тыс.руб.</a:t>
            </a: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42844" y="1643050"/>
          <a:ext cx="4500562" cy="514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4643438" y="1643050"/>
          <a:ext cx="4500562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непрограммных расходов бюджета района за 2023 год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>
          <a:xfrm>
            <a:off x="428625" y="928688"/>
            <a:ext cx="4040188" cy="317500"/>
          </a:xfrm>
        </p:spPr>
        <p:txBody>
          <a:bodyPr/>
          <a:lstStyle/>
          <a:p>
            <a:pPr algn="ctr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Факт 2022 год </a:t>
            </a:r>
            <a:r>
              <a:rPr lang="ru-RU" sz="1900" b="0" dirty="0" smtClean="0">
                <a:latin typeface="Times New Roman" pitchFamily="18" charset="0"/>
                <a:cs typeface="Times New Roman" pitchFamily="18" charset="0"/>
              </a:rPr>
              <a:t>– 50 835 тыс.руб.</a:t>
            </a:r>
          </a:p>
        </p:txBody>
      </p:sp>
      <p:sp>
        <p:nvSpPr>
          <p:cNvPr id="13317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8" y="928688"/>
            <a:ext cx="4041775" cy="317500"/>
          </a:xfrm>
        </p:spPr>
        <p:txBody>
          <a:bodyPr/>
          <a:lstStyle/>
          <a:p>
            <a:pPr algn="ctr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Факт 2023 год </a:t>
            </a:r>
            <a:r>
              <a:rPr lang="ru-RU" sz="1900" b="0" dirty="0" smtClean="0">
                <a:latin typeface="Times New Roman" pitchFamily="18" charset="0"/>
                <a:cs typeface="Times New Roman" pitchFamily="18" charset="0"/>
              </a:rPr>
              <a:t>– 50 227 тыс.руб.</a:t>
            </a: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0" y="1214422"/>
          <a:ext cx="4572000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0" y="1214422"/>
          <a:ext cx="4572000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4572000" y="1214422"/>
          <a:ext cx="4572000" cy="564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Пошехонского муниципального района            за 2023 год по разделам и подразделам классификации расходов бюджетов   Российской Федерации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844" y="1857364"/>
          <a:ext cx="8858311" cy="2867492"/>
        </p:xfrm>
        <a:graphic>
          <a:graphicData uri="http://schemas.openxmlformats.org/drawingml/2006/table">
            <a:tbl>
              <a:tblPr/>
              <a:tblGrid>
                <a:gridCol w="790460"/>
                <a:gridCol w="3642992"/>
                <a:gridCol w="1567340"/>
                <a:gridCol w="1785950"/>
                <a:gridCol w="1071569"/>
              </a:tblGrid>
              <a:tr h="776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latin typeface="Times New Roman"/>
                        </a:rPr>
                        <a:t>Код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Times New Roman"/>
                        </a:rPr>
                        <a:t>Наименование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План    (тыс.руб.)</a:t>
                      </a:r>
                    </a:p>
                  </a:txBody>
                  <a:tcPr marL="8878" marR="8878" marT="8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Исполнено     (тыс. руб.)</a:t>
                      </a:r>
                    </a:p>
                  </a:txBody>
                  <a:tcPr marL="8878" marR="8878" marT="8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latin typeface="Times New Roman"/>
                        </a:rPr>
                        <a:t>% исполнения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0100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latin typeface="Times New Roman"/>
                        </a:rPr>
                        <a:t>62 774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latin typeface="Times New Roman"/>
                        </a:rPr>
                        <a:t>62 035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latin typeface="Times New Roman"/>
                        </a:rPr>
                        <a:t>98,8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3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0300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latin typeface="Times New Roman"/>
                        </a:rPr>
                        <a:t>2 107  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latin typeface="Times New Roman"/>
                        </a:rPr>
                        <a:t>2 090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latin typeface="Times New Roman"/>
                        </a:rPr>
                        <a:t>99,2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0400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latin typeface="Times New Roman"/>
                        </a:rPr>
                        <a:t>57 856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latin typeface="Times New Roman"/>
                        </a:rPr>
                        <a:t>55 069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latin typeface="Times New Roman"/>
                        </a:rPr>
                        <a:t>95,2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0500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latin typeface="Times New Roman"/>
                        </a:rPr>
                        <a:t>23 652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latin typeface="Times New Roman"/>
                        </a:rPr>
                        <a:t>17 902  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latin typeface="Times New Roman"/>
                        </a:rPr>
                        <a:t>75,7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0600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latin typeface="Times New Roman"/>
                        </a:rPr>
                        <a:t>955  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latin typeface="Times New Roman"/>
                        </a:rPr>
                        <a:t>955  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0700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Times New Roman"/>
                        </a:rPr>
                        <a:t>Образование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latin typeface="Times New Roman"/>
                        </a:rPr>
                        <a:t>323 419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latin typeface="Times New Roman"/>
                        </a:rPr>
                        <a:t>322 491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latin typeface="Times New Roman"/>
                        </a:rPr>
                        <a:t>99,7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0800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latin typeface="Times New Roman"/>
                        </a:rPr>
                        <a:t>72 801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latin typeface="Times New Roman"/>
                        </a:rPr>
                        <a:t>72 782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latin typeface="Times New Roman"/>
                        </a:rPr>
                        <a:t>100,0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1000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latin typeface="Times New Roman"/>
                        </a:rPr>
                        <a:t>196 589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latin typeface="Times New Roman"/>
                        </a:rPr>
                        <a:t>196 521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latin typeface="Times New Roman"/>
                        </a:rPr>
                        <a:t>100,0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1100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latin typeface="Times New Roman"/>
                        </a:rPr>
                        <a:t>14 282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latin typeface="Times New Roman"/>
                        </a:rPr>
                        <a:t>14 282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latin typeface="Times New Roman"/>
                        </a:rPr>
                        <a:t>100,0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1200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Times New Roman"/>
                        </a:rPr>
                        <a:t>Средства массовой информации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Times New Roman"/>
                        </a:rPr>
                        <a:t>740  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Times New Roman"/>
                        </a:rPr>
                        <a:t>740  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3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1400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Times New Roman"/>
                        </a:rPr>
                        <a:t>Межбюджетные трансферты общего характера  бюджетам бюджетной системы Российской Федерации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latin typeface="Times New Roman"/>
                        </a:rPr>
                        <a:t>1 </a:t>
                      </a:r>
                      <a:r>
                        <a:rPr lang="ru-RU" sz="1100" b="0" i="0" u="none" strike="noStrike" dirty="0" smtClean="0">
                          <a:latin typeface="Times New Roman"/>
                        </a:rPr>
                        <a:t>000  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latin typeface="Times New Roman"/>
                        </a:rPr>
                        <a:t>1 </a:t>
                      </a:r>
                      <a:r>
                        <a:rPr lang="ru-RU" sz="1100" b="0" i="0" u="none" strike="noStrike" dirty="0" smtClean="0">
                          <a:latin typeface="Times New Roman"/>
                        </a:rPr>
                        <a:t>000  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43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latin typeface="Times New Roman"/>
                        </a:rPr>
                        <a:t>ВСЕГО: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latin typeface="Times New Roman"/>
                        </a:rPr>
                        <a:t>756 175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latin typeface="Times New Roman"/>
                        </a:rPr>
                        <a:t>745 867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latin typeface="Times New Roman"/>
                        </a:rPr>
                        <a:t>98,6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43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latin typeface="Times New Roman"/>
                        </a:rPr>
                        <a:t>Дефицит (-), профицит (+)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latin typeface="Times New Roman"/>
                        </a:rPr>
                        <a:t>-34 519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latin typeface="Times New Roman"/>
                        </a:rPr>
                        <a:t>-22 626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/>
          <a:lstStyle/>
          <a:p>
            <a:r>
              <a:rPr lang="ru-RU" sz="1800" b="1" dirty="0" smtClean="0">
                <a:solidFill>
                  <a:srgbClr val="000000"/>
                </a:solidFill>
                <a:latin typeface="Times New Roman"/>
              </a:rPr>
              <a:t>Информация об исполнении бюджетных ассигнованиях, предусмотренных на реализацию национальных проектов и входящих в них региональных проектов,  за 2023 год</a:t>
            </a:r>
            <a:br>
              <a:rPr lang="ru-RU" sz="1800" b="1" dirty="0" smtClean="0">
                <a:solidFill>
                  <a:srgbClr val="000000"/>
                </a:solidFill>
                <a:latin typeface="Times New Roman"/>
              </a:rPr>
            </a:b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2000240"/>
          <a:ext cx="8643999" cy="3756059"/>
        </p:xfrm>
        <a:graphic>
          <a:graphicData uri="http://schemas.openxmlformats.org/drawingml/2006/table">
            <a:tbl>
              <a:tblPr/>
              <a:tblGrid>
                <a:gridCol w="642942"/>
                <a:gridCol w="2928958"/>
                <a:gridCol w="1500198"/>
                <a:gridCol w="1243209"/>
                <a:gridCol w="1214970"/>
                <a:gridCol w="1113722"/>
              </a:tblGrid>
              <a:tr h="161498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6336" marR="6336" marT="63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</a:p>
                  </a:txBody>
                  <a:tcPr marL="6336" marR="6336" marT="63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36" marR="6336" marT="63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36" marR="6336" marT="63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36" marR="6336" marT="63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36" marR="6336" marT="63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3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336" marR="6336" marT="6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(руб.)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 средства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94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ФБ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МБ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4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</a:t>
                      </a:r>
                    </a:p>
                  </a:txBody>
                  <a:tcPr marL="6336" marR="6336" marT="6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12 057 457,99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8 375 725,45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3 081 462,56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600 269,98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9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1.1.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Региональный проект "Культурная среда"</a:t>
                      </a:r>
                    </a:p>
                  </a:txBody>
                  <a:tcPr marL="6336" marR="6336" marT="6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12 005 374,59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8 325 725,45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3 079 379,16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600 269,98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9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1.2.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Региональный проект "Творческие люди"</a:t>
                      </a:r>
                    </a:p>
                  </a:txBody>
                  <a:tcPr marL="6336" marR="6336" marT="6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52 083,40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50 000,00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2 083,40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4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Демография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3 411 626,99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2 458 526,85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953 100,14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4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2.1.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Региональный проект "Финансовая поддержка семей при рождении детей"</a:t>
                      </a:r>
                    </a:p>
                  </a:txBody>
                  <a:tcPr marL="6336" marR="6336" marT="6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3 411 626,99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2 458 526,85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953 100,14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4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6336" marR="6336" marT="6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2 160 165,40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182 616,00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981 659,00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995 890,40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4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3.1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Региональный проект "Современная школа"</a:t>
                      </a:r>
                    </a:p>
                  </a:txBody>
                  <a:tcPr marL="6336" marR="6336" marT="6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1 969 940,40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974 050,00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995 890,40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0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3.2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Региональный проект "Патриотическое воспитание граждан Российской Федерации"</a:t>
                      </a:r>
                    </a:p>
                  </a:txBody>
                  <a:tcPr marL="6336" marR="6336" marT="6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190 225,00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182 616,00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7 609,00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49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17 629 250,38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016 868,30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5 016 221,70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1 596 160,38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Информация об исполнении публичных нормативных обязательств бюджета Пошехонского муниципального района за 2023 год 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4" y="1071546"/>
          <a:ext cx="8858313" cy="5309779"/>
        </p:xfrm>
        <a:graphic>
          <a:graphicData uri="http://schemas.openxmlformats.org/drawingml/2006/table">
            <a:tbl>
              <a:tblPr/>
              <a:tblGrid>
                <a:gridCol w="773194"/>
                <a:gridCol w="3513086"/>
                <a:gridCol w="3588836"/>
                <a:gridCol w="983197"/>
              </a:tblGrid>
              <a:tr h="260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Целевая статья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целевой статьи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публичных нормативных обязательств в соответствии с утвержденными  нормативными правовыми актами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(руб.)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01.0.00.00000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8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образования  Пошехонского муниципального района"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21 248 153,97  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01.1.00.00000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Ведомственная целевая программа "Развитие образования Пошехонского муниципального района"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21 248 153,97  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01.1.02.70460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Содержание ребенка в семье опекуна и приемной семье, а также вознаграждение, причитающееся приемному родителю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Ежемесячная выплата на содержание ребенка, находящегося под опекой (попечительством)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19 461 312,18  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23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01.1.02.70500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поддержка опеки и попечительства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Единовременная выплата при рождении ребенка или устройстве его в семью                             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1 771 404,79  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0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01.1.01.74390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Оздоровление и отдых детей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Компенсация части расходов на приобретение путевки в организации отдыха детей и их оздоровления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15 437,00  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03.0.00.00000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8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"Социальная поддержка населения и охрана труда в  Пошехонском муниципальном районе"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22 801 602,00  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0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03.1.00.00000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Ведомственная целевая программа "Социальная поддержка населения  Пошехонского муниципального района"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22 801 602,00  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4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03.1.01.52200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Осуществление переданного полномочия Российской Федерации по осуществлению ежегодной денежной выплаты лицам, награжденным нагрудным знаком "Почетный донор России", за счет средств федерального бюджета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Ежегодная денежная выплата лицам, награжденным нагрудным знаком "Почетный донор России"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580 233,50  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7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03.1.01.70750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поддержка отдельных категорий граждан в части ежемесячной выплаты ветеранам труда, труженикам тыла, реабилитированным лицам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Ежемесячная денежная выплата на социальную поддержку отдельных категорий граждан в части ежемесячной денежной выплаты ветеранам труда, труженикам тыла, реабилитированным лицам 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2 605 936,00  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03.1.Р1.50840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Ежемесячная денежная выплата, назначаемая при рождения третьего ребенка или последующих детей до достижения ребенком возраста трех лет 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Ежемесячная денежная выплата, назначаемая при рождении третьего ребенка или последующих детей до достижения ребенком возраста трех лет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3 367 845,00  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92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03.1.01.70860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Денежные выплаты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Единовременная выплата на погребение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единовременная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выплата при рождении ребенка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единовременная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выплата по беременности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 родам, единовременная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выплата женщинам, вставшим на учет в ранние сроки беременности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ежемесячная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выплата на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дополнительное питание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беременным женщинам из малоимущих семей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ежемесячная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выплата на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дополнительное питание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кормящим матерям из малоимущих семей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ежемесячная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выплата на детей от 1,5 до 3-х лет, не посещающих ДОУ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ежемесячная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выплата на ребенка-инвалида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ежемесячная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выплата инвалидам вследствие военной травмы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ежемесячная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выплата на детей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родителей - инвалидов, ежемесячная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выплата неработающим пенсионерам, имеющим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государственные награды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 почетные звания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единовременная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денежная выплата ветеранам ВОВ в связи с юбилейными датами и др.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1 567 787,29  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03.1.01.R3020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Ежемесячная денежная выплата на ребенка в возрасте от трех до семи лет включительно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Ежемесячная денежная выплата на ребенка в возрасте от трех до семи лет включительно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8 958 783,34  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03.1.01.73040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поддержка отдельных категорий граждан в части ежемесячного пособия на ребенка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Ежемесячная денежная выплата на социальную поддержку отдельных категорий граждан в части ежемесячного пособия на ребенка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1 342 348,00  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03.1.01.60500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Доплаты к пенсиям муниципальных служащих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Ежемесячная доплата к пенсиям муниципальным служащим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4 378 668,87  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42"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44 049 755,97  </a:t>
                      </a:r>
                    </a:p>
                  </a:txBody>
                  <a:tcPr marL="4439" marR="4439" marT="4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ОТЧЕТ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 расходовании денежных средств дорожного   фонда   Пошехонского муниципального района за 2023 год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4" y="1285860"/>
          <a:ext cx="8858312" cy="5371166"/>
        </p:xfrm>
        <a:graphic>
          <a:graphicData uri="http://schemas.openxmlformats.org/drawingml/2006/table">
            <a:tbl>
              <a:tblPr/>
              <a:tblGrid>
                <a:gridCol w="417978"/>
                <a:gridCol w="4014715"/>
                <a:gridCol w="2507282"/>
                <a:gridCol w="999257"/>
                <a:gridCol w="919080"/>
              </a:tblGrid>
              <a:tr h="443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Мероприятия запланированные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 2023 год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утвержденный решением о бюджете муниципального района, руб.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Фактически, руб.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выполнено,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Остаток акцизов на 01.01.2023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3 096 350,01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293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Доходы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Акцизы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14 236 388,63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14 992 920,02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105,31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2.1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Пошехонский МР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11 370 000,00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12 126 531,39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106,65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2.2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Межбюджетные трансферты из городского и сельских поселений Пошехонского МР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2 866 388,63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2 866 388,63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Субсидия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20 798 135,88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20 798 135,88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3.1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Пошехонский МР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5 538 588,00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5 538 588,00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3.2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Межбюджетные трансферты из городского и сельских поселений Пошехонского МР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15 259 547,88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15 259 547,88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9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35 034 524,51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35 791 055,90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102,16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98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13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Передача полномочий по дорожной деятельности Администрациям Кременевского и Белосельского сельских поселений.  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2 725 520,26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2 725 520,26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96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4.1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Акцизы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2 725 520,26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2 725 520,26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4.1.1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Пошехонский МР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2 725 520,26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2 725 520,26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4.1.2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Межбюджетные трансферты из городского и сельских поселений Пошехонского МР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4.2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Субсидия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4.2.1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Пошехонский МР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714356"/>
          <a:ext cx="8858311" cy="5429292"/>
        </p:xfrm>
        <a:graphic>
          <a:graphicData uri="http://schemas.openxmlformats.org/drawingml/2006/table">
            <a:tbl>
              <a:tblPr/>
              <a:tblGrid>
                <a:gridCol w="417979"/>
                <a:gridCol w="4014714"/>
                <a:gridCol w="2507281"/>
                <a:gridCol w="999257"/>
                <a:gridCol w="919080"/>
              </a:tblGrid>
              <a:tr h="3973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4.2.2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Межбюджетные трансферты из городского и сельских поселений Пошехонского МР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3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Изготовление проектно-сметной документации и экспертиза смет на ремонт автодорог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159 581,15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159 581,15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00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5.1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Акцизы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159 581,15</a:t>
                      </a:r>
                    </a:p>
                  </a:txBody>
                  <a:tcPr marL="22087" marR="22087" marT="22087" marB="220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159 581,15</a:t>
                      </a:r>
                    </a:p>
                  </a:txBody>
                  <a:tcPr marL="22087" marR="22087" marT="22087" marB="220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0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5.1.1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Пошехонский МР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159 581,15</a:t>
                      </a:r>
                    </a:p>
                  </a:txBody>
                  <a:tcPr marL="22087" marR="22087" marT="22087" marB="220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159 581,15</a:t>
                      </a:r>
                    </a:p>
                  </a:txBody>
                  <a:tcPr marL="22087" marR="22087" marT="22087" marB="220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3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5.1.2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Межбюджетные трансферты из городского и сельских поселений Пошехонского МР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0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5.2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Субсидия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0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5.2.1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Пошехонский МР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3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5.2.2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Межбюджетные трансферты из городского и сельских поселений Пошехонского МР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Ремонт автомобильных дорог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 spc="10">
                          <a:solidFill>
                            <a:srgbClr val="332E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29 404 868,20</a:t>
                      </a:r>
                      <a:endParaRPr lang="ru-RU" sz="1000" spc="10">
                        <a:solidFill>
                          <a:srgbClr val="332E2D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27 473 990,39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93,43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00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6.1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Акцизы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8 606 732,32</a:t>
                      </a:r>
                    </a:p>
                  </a:txBody>
                  <a:tcPr marL="22087" marR="22087" marT="22087" marB="220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6 675 854,51</a:t>
                      </a:r>
                    </a:p>
                  </a:txBody>
                  <a:tcPr marL="22087" marR="22087" marT="22087" marB="220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77,57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0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6.1.1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Пошехонский МР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5 740 343,69</a:t>
                      </a:r>
                    </a:p>
                  </a:txBody>
                  <a:tcPr marL="22087" marR="22087" marT="22087" marB="220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3 809 465,88</a:t>
                      </a:r>
                    </a:p>
                  </a:txBody>
                  <a:tcPr marL="22087" marR="22087" marT="22087" marB="220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66,36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3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6.1.2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Межбюджетные трансферты из городского и сельских поселений Пошехонского МР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2 866 388,63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2 866 388,63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0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6.2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Субсидия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 spc="10">
                          <a:solidFill>
                            <a:srgbClr val="332E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20 798 135,88</a:t>
                      </a:r>
                      <a:endParaRPr lang="ru-RU" sz="1000" spc="10">
                        <a:solidFill>
                          <a:srgbClr val="332E2D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20 798 135,88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0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6.2.1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Пошехонский МР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5 538 588,00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5 538 588,00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3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6.2.2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Межбюджетные трансферты из городского и сельских поселений Пошехонского МР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15 259 547,88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15 259 547,88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Содержание автомобильных дорог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4 500 417,11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4 500 417,11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00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7.1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Акцизы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4 500 417,11</a:t>
                      </a:r>
                    </a:p>
                  </a:txBody>
                  <a:tcPr marL="22087" marR="22087" marT="22087" marB="220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4 500 417,11</a:t>
                      </a:r>
                    </a:p>
                  </a:txBody>
                  <a:tcPr marL="22087" marR="22087" marT="22087" marB="220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00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7.1.1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Пошехонский МР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4 500 417,11</a:t>
                      </a:r>
                    </a:p>
                  </a:txBody>
                  <a:tcPr marL="22087" marR="22087" marT="22087" marB="220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4 500 417,11</a:t>
                      </a:r>
                    </a:p>
                  </a:txBody>
                  <a:tcPr marL="22087" marR="22087" marT="22087" marB="220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73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7.1.2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Межбюджетные трансферты из городского и сельских поселений Пошехонского МР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</a:p>
                  </a:txBody>
                  <a:tcPr marL="22087" marR="22087" marT="22087" marB="2208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142852"/>
          <a:ext cx="8858311" cy="6283846"/>
        </p:xfrm>
        <a:graphic>
          <a:graphicData uri="http://schemas.openxmlformats.org/drawingml/2006/table">
            <a:tbl>
              <a:tblPr/>
              <a:tblGrid>
                <a:gridCol w="417978"/>
                <a:gridCol w="4014715"/>
                <a:gridCol w="2507281"/>
                <a:gridCol w="999257"/>
                <a:gridCol w="919080"/>
              </a:tblGrid>
              <a:tr h="234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7.2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Субсидия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 spc="10">
                          <a:solidFill>
                            <a:srgbClr val="332E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00" spc="10">
                        <a:solidFill>
                          <a:srgbClr val="332E2D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4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7.2.1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Пошехонский МР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42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7.2.2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Межбюджетные трансферты из городского и сельских поселений Пошехонского МР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27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Изготовление проектов организации дорожного движения, технических паспортов автомобильных дорог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263 637,80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263 637,80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34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8.1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Акцизы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263 637,80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263 637,80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8.1.1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Пошехонский МР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263 637,80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263 637,80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2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8.1.2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Межбюджетные трансферты из городского и сельских поселений Пошехонского МР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8.2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Субсидия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 spc="10">
                          <a:solidFill>
                            <a:srgbClr val="332E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00" spc="10">
                        <a:solidFill>
                          <a:srgbClr val="332E2D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8.2.1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Пошехонский МР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 spc="10">
                          <a:solidFill>
                            <a:srgbClr val="332E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00" spc="10">
                        <a:solidFill>
                          <a:srgbClr val="332E2D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2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8.2.2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Межбюджетные трансферты из городского и сельских поселений Пошехонского МР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 spc="10">
                          <a:solidFill>
                            <a:srgbClr val="332E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00" spc="10">
                        <a:solidFill>
                          <a:srgbClr val="332E2D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26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Постановка земельных участков, расположенных в границах полосы отвода автомобильных дорог общего пользования местного значения вне границ населенных пунктов, относящихся к собственности Пошехонского МР на кадастровый учет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125 000,00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125 000,00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34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8.1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Акцизы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125 000,00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125 000,00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8.1.1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Пошехонский МР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125 000,00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125 000,00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2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8.1.2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Межбюджетные трансферты из городского и сельских поселений Пошехонского МР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8.2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Субсидия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 spc="10" dirty="0">
                          <a:solidFill>
                            <a:srgbClr val="332E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00" spc="10" dirty="0">
                        <a:solidFill>
                          <a:srgbClr val="332E2D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8.2.1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Пошехонский МР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 spc="10" dirty="0">
                          <a:solidFill>
                            <a:srgbClr val="332E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00" spc="10" dirty="0">
                        <a:solidFill>
                          <a:srgbClr val="332E2D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2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8.2.2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Межбюджетные трансферты из городского и сельских поселений Пошехонского МР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 spc="10">
                          <a:solidFill>
                            <a:srgbClr val="332E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00" spc="10">
                        <a:solidFill>
                          <a:srgbClr val="332E2D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386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37 179 024,52</a:t>
                      </a:r>
                      <a:endParaRPr lang="ru-RU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35 248 146,71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94,81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394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Остаток акцизов на 31.12.2023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3 639 259,20</a:t>
                      </a: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243" marR="20243" marT="20243" marB="202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357166"/>
            <a:ext cx="84296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Управление финансов администрации Пошехонского муниципального района</a:t>
            </a: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poshfin@rambler.ru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тел. (48546)22098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152850, Ярославская обл. г. Пошехонье, ул.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Даниловская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График работы: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ПН-ЧТ с 8:00 до 17:00 (обед с 12:00 до 13:00)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ПТ - с 8:00 до 16:00 (обед с 12:00 до 13:00)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СБ - ВС  - выходные дни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Руководитель: Зам. главы администрации Пошехонского МР по финансам и экономике - начальник управления финансов Смирнова Елена Сергеевна</a:t>
            </a:r>
          </a:p>
        </p:txBody>
      </p:sp>
      <p:pic>
        <p:nvPicPr>
          <p:cNvPr id="5" name="Рисунок 4" descr="IMG_25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64513" y="3214686"/>
            <a:ext cx="5250693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51520" y="476673"/>
            <a:ext cx="4392488" cy="1512168"/>
          </a:xfrm>
        </p:spPr>
        <p:txBody>
          <a:bodyPr/>
          <a:lstStyle/>
          <a:p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2022 год</a:t>
            </a:r>
          </a:p>
          <a:p>
            <a:pPr algn="ctr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Доходы всего: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742 099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  <a:p>
            <a:r>
              <a:rPr lang="ru-RU" sz="1500" u="sng" dirty="0" smtClean="0">
                <a:latin typeface="Times New Roman" pitchFamily="18" charset="0"/>
                <a:cs typeface="Times New Roman" pitchFamily="18" charset="0"/>
              </a:rPr>
              <a:t>Налоговые и неналоговые доходы 53 912</a:t>
            </a:r>
            <a:endParaRPr lang="ru-RU" sz="18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                                 исполнение   105,8%</a:t>
            </a:r>
          </a:p>
          <a:p>
            <a:r>
              <a:rPr lang="ru-RU" sz="1500" u="sng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         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688 187</a:t>
            </a:r>
            <a:endParaRPr lang="ru-RU" sz="2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5" y="620689"/>
            <a:ext cx="4041775" cy="1368152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2023 год</a:t>
            </a:r>
          </a:p>
          <a:p>
            <a:pPr algn="ctr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Доходы всего: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723 242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  <a:p>
            <a:r>
              <a:rPr lang="ru-RU" sz="1500" u="sng" dirty="0" smtClean="0">
                <a:latin typeface="Times New Roman" pitchFamily="18" charset="0"/>
                <a:cs typeface="Times New Roman" pitchFamily="18" charset="0"/>
              </a:rPr>
              <a:t>Налоговые и неналоговые доходы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50 505	</a:t>
            </a:r>
            <a:endParaRPr lang="ru-RU" sz="15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                                  исполнение 105,8 %</a:t>
            </a:r>
          </a:p>
          <a:p>
            <a:r>
              <a:rPr lang="ru-RU" sz="1500" u="sng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          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672 737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quarter" idx="4"/>
          </p:nvPr>
        </p:nvGraphicFramePr>
        <p:xfrm>
          <a:off x="142845" y="1643050"/>
          <a:ext cx="4214842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4429124" y="1928802"/>
          <a:ext cx="4714876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Исполнение расходов бюджета Пошехонского муниципального района за 2023 год.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285860"/>
            <a:ext cx="4040188" cy="639762"/>
          </a:xfrm>
        </p:spPr>
        <p:txBody>
          <a:bodyPr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Факт 2022г. –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749 121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8" y="1285860"/>
            <a:ext cx="4041775" cy="639762"/>
          </a:xfrm>
        </p:spPr>
        <p:txBody>
          <a:bodyPr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Факт 2023г. –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745 867тыс.руб.</a:t>
            </a: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42844" y="2285992"/>
          <a:ext cx="4429156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4572000" y="2285992"/>
          <a:ext cx="4286248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1143000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расходов бюджета Пошехонского муниципального района    за 2023 год по муниципальным программам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63" y="1071563"/>
            <a:ext cx="4040187" cy="639762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Факт 2022 год – 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698 286 тыс.руб.</a:t>
            </a:r>
            <a:endParaRPr lang="ru-RU" sz="1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0" y="1071563"/>
            <a:ext cx="4041775" cy="639762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Факт 2023 год – 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695 640 тыс.руб.</a:t>
            </a:r>
            <a:endParaRPr lang="ru-RU" sz="1800" b="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42845" y="1643050"/>
          <a:ext cx="4429156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572000" y="1643050"/>
          <a:ext cx="4429124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расходов бюджета района за 2023 год по МП «Развитие образования Пошехонского муниципального района»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625" y="1071563"/>
            <a:ext cx="4040188" cy="639762"/>
          </a:xfrm>
        </p:spPr>
        <p:txBody>
          <a:bodyPr rtlCol="0">
            <a:normAutofit fontScale="77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Факт 2022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317 270 тыс.руб.</a:t>
            </a:r>
            <a:endParaRPr lang="ru-RU" b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8" y="1071563"/>
            <a:ext cx="4041775" cy="639762"/>
          </a:xfrm>
        </p:spPr>
        <p:txBody>
          <a:bodyPr rtlCol="0">
            <a:normAutofit fontScale="77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Факт 2023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338 558 тыс.руб.</a:t>
            </a: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42844" y="1643050"/>
          <a:ext cx="4357718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4643438" y="1643050"/>
          <a:ext cx="4357718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1071563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расходов бюджета района за 2023 год по МП «Реализация молодежной политики Пошехонского муниципального района»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63" y="1143000"/>
            <a:ext cx="4040187" cy="639763"/>
          </a:xfrm>
        </p:spPr>
        <p:txBody>
          <a:bodyPr rtlCol="0">
            <a:normAutofit fontScale="925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Факт 2022 год –  3 984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 тыс.руб.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8" y="1143000"/>
            <a:ext cx="4041775" cy="639763"/>
          </a:xfrm>
        </p:spPr>
        <p:txBody>
          <a:bodyPr rtlCol="0">
            <a:normAutofit fontScale="925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Факт 2023 год –  4 543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b="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42844" y="1857364"/>
          <a:ext cx="4214842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643438" y="1857364"/>
          <a:ext cx="4286280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расходов бюджета района за 2023 год по МП «Социальная поддержка населения и охрана труда в Пошехонском районе»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625" y="1143000"/>
            <a:ext cx="4040188" cy="639763"/>
          </a:xfrm>
        </p:spPr>
        <p:txBody>
          <a:bodyPr rtlCol="0">
            <a:normAutofit fontScale="77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Факт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2022 год –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213 685 тыс.руб.</a:t>
            </a:r>
            <a:endParaRPr lang="ru-RU" b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8" y="1143000"/>
            <a:ext cx="4041775" cy="639763"/>
          </a:xfrm>
        </p:spPr>
        <p:txBody>
          <a:bodyPr rtlCol="0">
            <a:normAutofit fontScale="77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Факт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2023 год –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142 480 тыс.руб.</a:t>
            </a:r>
            <a:endParaRPr lang="ru-RU" b="0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42844" y="1785926"/>
          <a:ext cx="4500594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4643438" y="1785926"/>
          <a:ext cx="4357686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расходов бюджета района за 2023 год по МП «Развитие культуры в Пошехонском муниципальном районе» (тыс.руб.)</a:t>
            </a:r>
          </a:p>
        </p:txBody>
      </p:sp>
      <p:sp>
        <p:nvSpPr>
          <p:cNvPr id="10243" name="Текст 2"/>
          <p:cNvSpPr>
            <a:spLocks noGrp="1"/>
          </p:cNvSpPr>
          <p:nvPr>
            <p:ph type="body" idx="1"/>
          </p:nvPr>
        </p:nvSpPr>
        <p:spPr>
          <a:xfrm>
            <a:off x="428625" y="1143000"/>
            <a:ext cx="4040188" cy="639763"/>
          </a:xfrm>
        </p:spPr>
        <p:txBody>
          <a:bodyPr/>
          <a:lstStyle/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Факт 2022 год – </a:t>
            </a:r>
            <a:r>
              <a:rPr lang="ru-RU" sz="1900" b="0" dirty="0" smtClean="0">
                <a:latin typeface="Times New Roman" pitchFamily="18" charset="0"/>
                <a:cs typeface="Times New Roman" pitchFamily="18" charset="0"/>
              </a:rPr>
              <a:t>84 656 тыс.руб.</a:t>
            </a:r>
          </a:p>
        </p:txBody>
      </p:sp>
      <p:sp>
        <p:nvSpPr>
          <p:cNvPr id="10245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8" y="1143000"/>
            <a:ext cx="4041775" cy="639763"/>
          </a:xfrm>
        </p:spPr>
        <p:txBody>
          <a:bodyPr/>
          <a:lstStyle/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Факт 2023 год – </a:t>
            </a:r>
            <a:r>
              <a:rPr lang="ru-RU" sz="1900" b="0" dirty="0" smtClean="0">
                <a:latin typeface="Times New Roman" pitchFamily="18" charset="0"/>
                <a:cs typeface="Times New Roman" pitchFamily="18" charset="0"/>
              </a:rPr>
              <a:t>83 027 тыс.руб.</a:t>
            </a: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0" y="1785926"/>
          <a:ext cx="450056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4500562" y="1785926"/>
          <a:ext cx="4500562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Исполнение расходов бюджета района за 2023 год по МП «Развитие физической культуры и спорта Пошехонского муниципального района»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Факт 2022г. – 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16 361тыс.руб.</a:t>
            </a:r>
            <a:endParaRPr lang="ru-RU" sz="1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Факт 2023 г. – 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14 281 тыс.руб.</a:t>
            </a:r>
            <a:endParaRPr lang="ru-RU" sz="1800" b="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142844" y="2143116"/>
          <a:ext cx="4500594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714876" y="2143116"/>
          <a:ext cx="4271956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3872</TotalTime>
  <Words>1979</Words>
  <Application>Microsoft Office PowerPoint</Application>
  <PresentationFormat>Экран (4:3)</PresentationFormat>
  <Paragraphs>627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Бюджет для граждан Пошехонского муниципального района</vt:lpstr>
      <vt:lpstr>Слайд 2</vt:lpstr>
      <vt:lpstr>Исполнение расходов бюджета Пошехонского муниципального района за 2023 год.</vt:lpstr>
      <vt:lpstr>Исполнение расходов бюджета Пошехонского муниципального района    за 2023 год по муниципальным программам</vt:lpstr>
      <vt:lpstr>Исполнение расходов бюджета района за 2023 год по МП «Развитие образования Пошехонского муниципального района»</vt:lpstr>
      <vt:lpstr>Исполнение расходов бюджета района за 2023 год по МП «Реализация молодежной политики Пошехонского муниципального района»</vt:lpstr>
      <vt:lpstr>Исполнение расходов бюджета района за 2023 год по МП «Социальная поддержка населения и охрана труда в Пошехонском районе»</vt:lpstr>
      <vt:lpstr>Исполнение расходов бюджета района за 2023 год по МП «Развитие культуры в Пошехонском муниципальном районе» (тыс.руб.)</vt:lpstr>
      <vt:lpstr>Исполнение расходов бюджета района за 2023 год по МП «Развитие физической культуры и спорта Пошехонского муниципального района»</vt:lpstr>
      <vt:lpstr>Исполнение расходов бюджета района по муниципальным программам в сфере экономики за 2023 год (тыс.руб.)</vt:lpstr>
      <vt:lpstr>Исполнение расходов бюджета района за 2023 год по муниципальным программам в сфере других общегосударственных вопросов</vt:lpstr>
      <vt:lpstr>Исполнение непрограммных расходов бюджета района за 2023 год</vt:lpstr>
      <vt:lpstr>Структура расходов бюджета Пошехонского муниципального района            за 2023 год по разделам и подразделам классификации расходов бюджетов   Российской Федерации</vt:lpstr>
      <vt:lpstr>Информация об исполнении бюджетных ассигнованиях, предусмотренных на реализацию национальных проектов и входящих в них региональных проектов,  за 2023 год </vt:lpstr>
      <vt:lpstr>Информация об исполнении публичных нормативных обязательств бюджета Пошехонского муниципального района за 2023 год </vt:lpstr>
      <vt:lpstr> ОТЧЕТ о расходовании денежных средств дорожного   фонда   Пошехонского муниципального района за 2023 год 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Пошехонского муниципального района                                  за 2016 год</dc:title>
  <dc:creator>Ирина</dc:creator>
  <cp:lastModifiedBy>ГлавБух</cp:lastModifiedBy>
  <cp:revision>306</cp:revision>
  <dcterms:created xsi:type="dcterms:W3CDTF">2017-03-01T08:19:41Z</dcterms:created>
  <dcterms:modified xsi:type="dcterms:W3CDTF">2024-04-09T08:37:02Z</dcterms:modified>
</cp:coreProperties>
</file>